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3"/>
  </p:notesMasterIdLst>
  <p:sldIdLst>
    <p:sldId id="275" r:id="rId3"/>
    <p:sldId id="409" r:id="rId4"/>
    <p:sldId id="408" r:id="rId5"/>
    <p:sldId id="414" r:id="rId6"/>
    <p:sldId id="415" r:id="rId7"/>
    <p:sldId id="382" r:id="rId8"/>
    <p:sldId id="387" r:id="rId9"/>
    <p:sldId id="402" r:id="rId10"/>
    <p:sldId id="383" r:id="rId11"/>
    <p:sldId id="397" r:id="rId12"/>
    <p:sldId id="379" r:id="rId13"/>
    <p:sldId id="400" r:id="rId14"/>
    <p:sldId id="416" r:id="rId15"/>
    <p:sldId id="378" r:id="rId16"/>
    <p:sldId id="380" r:id="rId17"/>
    <p:sldId id="390" r:id="rId18"/>
    <p:sldId id="385" r:id="rId19"/>
    <p:sldId id="386" r:id="rId20"/>
    <p:sldId id="411" r:id="rId21"/>
    <p:sldId id="388" r:id="rId22"/>
    <p:sldId id="381" r:id="rId23"/>
    <p:sldId id="413" r:id="rId24"/>
    <p:sldId id="405" r:id="rId25"/>
    <p:sldId id="391" r:id="rId26"/>
    <p:sldId id="392" r:id="rId27"/>
    <p:sldId id="393" r:id="rId28"/>
    <p:sldId id="403" r:id="rId29"/>
    <p:sldId id="404" r:id="rId30"/>
    <p:sldId id="395" r:id="rId31"/>
    <p:sldId id="396" r:id="rId32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76092"/>
    <a:srgbClr val="003399"/>
    <a:srgbClr val="404040"/>
    <a:srgbClr val="E46C0A"/>
    <a:srgbClr val="FF9933"/>
    <a:srgbClr val="CC6600"/>
    <a:srgbClr val="000000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89607" autoAdjust="0"/>
  </p:normalViewPr>
  <p:slideViewPr>
    <p:cSldViewPr>
      <p:cViewPr>
        <p:scale>
          <a:sx n="70" d="100"/>
          <a:sy n="70" d="100"/>
        </p:scale>
        <p:origin x="-552" y="-302"/>
      </p:cViewPr>
      <p:guideLst>
        <p:guide orient="horz" pos="2205"/>
        <p:guide orient="horz" pos="1480"/>
        <p:guide orient="horz" pos="2478"/>
        <p:guide pos="2109"/>
        <p:guide pos="3243"/>
        <p:guide pos="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>
        <p:scale>
          <a:sx n="125" d="100"/>
          <a:sy n="125" d="100"/>
        </p:scale>
        <p:origin x="-2994" y="133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595959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B3B3B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898989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994221901985495E-3"/>
                  <c:y val="-0.108094416302067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872881843682429E-2"/>
                  <c:y val="-9.9446862997902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976887607942275"/>
                  <c:y val="-4.32377665208271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9075504317691E-2"/>
                  <c:y val="-0.62694761455199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2.7E-2</c:v>
                </c:pt>
                <c:pt idx="1">
                  <c:v>4.4999999999999998E-2</c:v>
                </c:pt>
                <c:pt idx="2">
                  <c:v>0.156</c:v>
                </c:pt>
                <c:pt idx="3">
                  <c:v>0.77200000000000002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039455126758E-3"/>
          <c:y val="0.13278284022843759"/>
          <c:w val="0.94378403088216412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2530.46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17728"/>
        <c:axId val="57819520"/>
      </c:barChart>
      <c:catAx>
        <c:axId val="5781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7819520"/>
        <c:crosses val="autoZero"/>
        <c:auto val="1"/>
        <c:lblAlgn val="ctr"/>
        <c:lblOffset val="100"/>
        <c:noMultiLvlLbl val="0"/>
      </c:catAx>
      <c:valAx>
        <c:axId val="578195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781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35939621965718571"/>
          <c:h val="0.67541972388604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840000"/>
        <c:axId val="57841536"/>
      </c:barChart>
      <c:catAx>
        <c:axId val="57840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7841536"/>
        <c:crosses val="autoZero"/>
        <c:auto val="1"/>
        <c:lblAlgn val="ctr"/>
        <c:lblOffset val="100"/>
        <c:noMultiLvlLbl val="0"/>
      </c:catAx>
      <c:valAx>
        <c:axId val="5784153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5784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79883272396095E-2"/>
          <c:y val="5.8393831070032473E-2"/>
          <c:w val="0.93875658647997107"/>
          <c:h val="0.88321233785993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173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126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Arial Narrow" panose="020B0606020202030204" pitchFamily="34" charset="0"/>
                      </a:rPr>
                      <a:t>299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184.3</c:v>
                </c:pt>
                <c:pt idx="1">
                  <c:v>228.9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39968"/>
        <c:axId val="112918528"/>
      </c:barChart>
      <c:catAx>
        <c:axId val="106739968"/>
        <c:scaling>
          <c:orientation val="minMax"/>
        </c:scaling>
        <c:delete val="1"/>
        <c:axPos val="l"/>
        <c:majorTickMark val="out"/>
        <c:minorTickMark val="none"/>
        <c:tickLblPos val="nextTo"/>
        <c:crossAx val="112918528"/>
        <c:crosses val="autoZero"/>
        <c:auto val="1"/>
        <c:lblAlgn val="ctr"/>
        <c:lblOffset val="100"/>
        <c:noMultiLvlLbl val="0"/>
      </c:catAx>
      <c:valAx>
        <c:axId val="11291852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673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6474340277777777"/>
                  <c:y val="7.153055555555555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542,4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625902777777778"/>
                  <c:y val="-6.771076388888888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126,4</a:t>
                    </a:r>
                    <a:endParaRPr lang="en-US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542.4</c:v>
                </c:pt>
                <c:pt idx="1">
                  <c:v>126.4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7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4530826197205"/>
          <c:y val="0.18460690927764078"/>
          <c:w val="0.61621266298778155"/>
          <c:h val="0.730994055109445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515231517942964"/>
                  <c:y val="5.397802619476217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4 653,1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8819444444443"/>
                      <c:h val="0.113994444444444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401398059591754"/>
                  <c:y val="-0.1317895757035398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1 459,8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4653.0999999999995</c:v>
                </c:pt>
                <c:pt idx="1">
                  <c:v>1459.8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8349348994511E-2"/>
          <c:y val="4.9580324028889323E-2"/>
          <c:w val="0.84669036281939503"/>
          <c:h val="0.90083935194222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6.92861454151776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43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439062245513837E-2"/>
                      <c:h val="0.10662041062587616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192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66735966735966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1 214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627398756431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1 478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600</c:v>
                </c:pt>
                <c:pt idx="1">
                  <c:v>900</c:v>
                </c:pt>
                <c:pt idx="2">
                  <c:v>5232.3</c:v>
                </c:pt>
                <c:pt idx="3">
                  <c:v>6127.4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969984"/>
        <c:axId val="112971776"/>
      </c:barChart>
      <c:catAx>
        <c:axId val="11296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2971776"/>
        <c:crosses val="autoZero"/>
        <c:auto val="1"/>
        <c:lblAlgn val="ctr"/>
        <c:lblOffset val="100"/>
        <c:noMultiLvlLbl val="0"/>
      </c:catAx>
      <c:valAx>
        <c:axId val="11297177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296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68257391387723E-2"/>
          <c:y val="5.8895257901200759E-2"/>
          <c:w val="0.91005799652144348"/>
          <c:h val="0.90511319560362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4.0038748065453732E-3"/>
                  <c:y val="-4.15542804241031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022926506797474E-2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933606062638314E-3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680937346916177E-3"/>
                  <c:y val="-4.50750415491142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315179176304093E-3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70C0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92063937460811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193,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 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4"/>
                <c:pt idx="1">
                  <c:v>Категория 1</c:v>
                </c:pt>
                <c:pt idx="2">
                  <c:v>Категория 2</c:v>
                </c:pt>
                <c:pt idx="3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40.4</c:v>
                </c:pt>
                <c:pt idx="1">
                  <c:v>13.3</c:v>
                </c:pt>
                <c:pt idx="2">
                  <c:v>13.2</c:v>
                </c:pt>
                <c:pt idx="3">
                  <c:v>26.5</c:v>
                </c:pt>
                <c:pt idx="4">
                  <c:v>120.9</c:v>
                </c:pt>
                <c:pt idx="5">
                  <c:v>5.6</c:v>
                </c:pt>
                <c:pt idx="6">
                  <c:v>193.3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51353472"/>
        <c:axId val="51355008"/>
      </c:barChart>
      <c:catAx>
        <c:axId val="513534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355008"/>
        <c:crosses val="autoZero"/>
        <c:auto val="1"/>
        <c:lblAlgn val="ctr"/>
        <c:lblOffset val="100"/>
        <c:noMultiLvlLbl val="0"/>
      </c:catAx>
      <c:valAx>
        <c:axId val="5135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35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880106414603"/>
          <c:y val="4.0277612832290664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2061830482708491"/>
                  <c:y val="0.20911307156078926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6950326586444"/>
                  <c:y val="-9.30329644362175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155.9</c:v>
                </c:pt>
                <c:pt idx="1">
                  <c:v>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65256773955029E-2"/>
          <c:y val="8.448369077847008E-2"/>
          <c:w val="0.82787382064572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56,1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18.66</c:v>
                </c:pt>
                <c:pt idx="1">
                  <c:v>120.63</c:v>
                </c:pt>
                <c:pt idx="2">
                  <c:v>139.29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33952"/>
        <c:axId val="105156608"/>
      </c:barChart>
      <c:catAx>
        <c:axId val="1051339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5156608"/>
        <c:crosses val="autoZero"/>
        <c:auto val="1"/>
        <c:lblAlgn val="ctr"/>
        <c:lblOffset val="100"/>
        <c:noMultiLvlLbl val="0"/>
      </c:catAx>
      <c:valAx>
        <c:axId val="105156608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513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3</a:t>
                    </a:r>
                    <a:r>
                      <a:rPr lang="ru-RU" baseline="0" dirty="0" smtClean="0"/>
                      <a:t> 057</a:t>
                    </a:r>
                    <a:endParaRPr lang="en-US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921078200216057E-16"/>
                  <c:y val="3.830047853620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7"/>
        <c:axId val="55025024"/>
        <c:axId val="55026816"/>
      </c:barChart>
      <c:catAx>
        <c:axId val="550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5026816"/>
        <c:crosses val="autoZero"/>
        <c:auto val="1"/>
        <c:lblAlgn val="ctr"/>
        <c:lblOffset val="100"/>
        <c:noMultiLvlLbl val="0"/>
      </c:catAx>
      <c:valAx>
        <c:axId val="55026816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5502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8EB4E3"/>
              </a:solidFill>
            </c:spPr>
          </c:dPt>
          <c:dPt>
            <c:idx val="1"/>
            <c:bubble3D val="0"/>
            <c:spPr>
              <a:solidFill>
                <a:srgbClr val="6B9CE3"/>
              </a:solidFill>
            </c:spPr>
          </c:dPt>
          <c:dPt>
            <c:idx val="2"/>
            <c:bubble3D val="0"/>
            <c:spPr>
              <a:solidFill>
                <a:srgbClr val="939EB7"/>
              </a:solidFill>
            </c:spPr>
          </c:dPt>
          <c:dPt>
            <c:idx val="3"/>
            <c:bubble3D val="0"/>
            <c:spPr>
              <a:solidFill>
                <a:srgbClr val="376092"/>
              </a:solidFill>
            </c:spPr>
          </c:dPt>
          <c:dPt>
            <c:idx val="4"/>
            <c:bubble3D val="0"/>
            <c:spPr>
              <a:solidFill>
                <a:srgbClr val="5B89C1"/>
              </a:solidFill>
            </c:spPr>
          </c:dPt>
          <c:dLbls>
            <c:dLbl>
              <c:idx val="0"/>
              <c:layout>
                <c:manualLayout>
                  <c:x val="-8.291873963515755E-3"/>
                  <c:y val="-0.427599611273080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25373134328357"/>
                  <c:y val="-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37810945273632E-2"/>
                  <c:y val="0.255102040816326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36550841592562"/>
                      <c:h val="0.178110006657331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681592039800994"/>
                  <c:y val="7.28862973760932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461028192371462"/>
                  <c:y val="-7.2886297376093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0.185</c:v>
                </c:pt>
                <c:pt idx="2">
                  <c:v>8.3000000000000004E-2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52713235379924E-3"/>
          <c:y val="0.16229013805697928"/>
          <c:w val="0.8990336065478628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6.3871806993061081E-2"/>
                  <c:y val="-9.3077775358672247E-4"/>
                </c:manualLayout>
              </c:layout>
              <c:tx>
                <c:rich>
                  <a:bodyPr/>
                  <a:lstStyle/>
                  <a:p>
                    <a:pPr>
                      <a:defRPr sz="1600" b="1" spc="-1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spc="-100" baseline="0" dirty="0" smtClean="0"/>
                      <a:t>4,0</a:t>
                    </a:r>
                    <a:endParaRPr lang="en-US" sz="1600" spc="-100" baseline="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6,5</a:t>
                    </a:r>
                    <a:endParaRPr lang="en-US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15,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934259377482105"/>
                  <c:y val="2.514054866278842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112,8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75</c:v>
                </c:pt>
                <c:pt idx="3" formatCode="#,##0">
                  <c:v>150</c:v>
                </c:pt>
                <c:pt idx="4" formatCode="#,##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54720384"/>
        <c:axId val="54721920"/>
      </c:barChart>
      <c:catAx>
        <c:axId val="5472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721920"/>
        <c:crosses val="autoZero"/>
        <c:auto val="1"/>
        <c:lblAlgn val="ctr"/>
        <c:lblOffset val="100"/>
        <c:noMultiLvlLbl val="0"/>
      </c:catAx>
      <c:valAx>
        <c:axId val="5472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72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19755076069923E-2"/>
          <c:y val="0.15547045121738404"/>
          <c:w val="0.69625828225151742"/>
          <c:h val="0.8377097469431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6.6318414912168208E-2"/>
                  <c:y val="-5.48524647379722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166</c:v>
                </c:pt>
                <c:pt idx="1">
                  <c:v>274</c:v>
                </c:pt>
                <c:pt idx="2">
                  <c:v>1148</c:v>
                </c:pt>
                <c:pt idx="3">
                  <c:v>1488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3"/>
        <c:axId val="54829440"/>
        <c:axId val="54830976"/>
      </c:barChart>
      <c:catAx>
        <c:axId val="54829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830976"/>
        <c:crosses val="autoZero"/>
        <c:auto val="1"/>
        <c:lblAlgn val="ctr"/>
        <c:lblOffset val="100"/>
        <c:noMultiLvlLbl val="0"/>
      </c:catAx>
      <c:valAx>
        <c:axId val="54830976"/>
        <c:scaling>
          <c:orientation val="minMax"/>
          <c:max val="1500"/>
        </c:scaling>
        <c:delete val="1"/>
        <c:axPos val="b"/>
        <c:numFmt formatCode="#,##0" sourceLinked="1"/>
        <c:majorTickMark val="out"/>
        <c:minorTickMark val="none"/>
        <c:tickLblPos val="nextTo"/>
        <c:crossAx val="5482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72652358117231E-2"/>
          <c:y val="9.5987372669738266E-2"/>
          <c:w val="0.90627938917081785"/>
          <c:h val="0.631992405739774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4450">
              <a:solidFill>
                <a:schemeClr val="accent1">
                  <a:lumMod val="75000"/>
                </a:schemeClr>
              </a:solidFill>
              <a:round/>
            </a:ln>
          </c:spPr>
          <c:marker>
            <c:symbol val="square"/>
            <c:size val="6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8,0</a:t>
                    </a:r>
                    <a:r>
                      <a:rPr lang="ru-RU" smtClean="0"/>
                      <a:t>*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7,3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42005</c:v>
                </c:pt>
                <c:pt idx="1">
                  <c:v>42370</c:v>
                </c:pt>
                <c:pt idx="2">
                  <c:v>42736</c:v>
                </c:pt>
                <c:pt idx="3">
                  <c:v>43101</c:v>
                </c:pt>
                <c:pt idx="4">
                  <c:v>43466</c:v>
                </c:pt>
                <c:pt idx="5">
                  <c:v>43831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9.3000000000000007</c:v>
                </c:pt>
                <c:pt idx="1">
                  <c:v>8.4</c:v>
                </c:pt>
                <c:pt idx="2">
                  <c:v>9.6999999999999993</c:v>
                </c:pt>
                <c:pt idx="3">
                  <c:v>9.1999999999999993</c:v>
                </c:pt>
                <c:pt idx="4">
                  <c:v>8</c:v>
                </c:pt>
                <c:pt idx="5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76352"/>
        <c:axId val="58677888"/>
      </c:lineChart>
      <c:dateAx>
        <c:axId val="586763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58677888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58677888"/>
        <c:scaling>
          <c:orientation val="minMax"/>
          <c:max val="20"/>
          <c:min val="4"/>
        </c:scaling>
        <c:delete val="1"/>
        <c:axPos val="l"/>
        <c:numFmt formatCode="0.0" sourceLinked="1"/>
        <c:majorTickMark val="out"/>
        <c:minorTickMark val="none"/>
        <c:tickLblPos val="nextTo"/>
        <c:crossAx val="58676352"/>
        <c:crossesAt val="42005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67,0%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28,5%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0946519116155383"/>
                  <c:y val="9.922793867782538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8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</a:rPr>
                      <a:t>4,5%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213695801995086"/>
                      <c:h val="0.138495295979494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5975505744319E-2"/>
          <c:y val="9.9684069028484062E-2"/>
          <c:w val="0.96852456344638793"/>
          <c:h val="0.7727659316644176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38100">
              <a:solidFill>
                <a:srgbClr val="4F81BD"/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1471.6</c:v>
                </c:pt>
                <c:pt idx="1">
                  <c:v>2842.1</c:v>
                </c:pt>
                <c:pt idx="2" formatCode="0.0">
                  <c:v>5224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95552"/>
        <c:axId val="57913728"/>
      </c:lineChart>
      <c:catAx>
        <c:axId val="578955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57913728"/>
        <c:crosses val="autoZero"/>
        <c:auto val="1"/>
        <c:lblAlgn val="ctr"/>
        <c:lblOffset val="100"/>
        <c:noMultiLvlLbl val="0"/>
      </c:catAx>
      <c:valAx>
        <c:axId val="57913728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7895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0507850719843E-2"/>
          <c:y val="7.0952281904460665E-2"/>
          <c:w val="0.9536311882886277"/>
          <c:h val="0.6855855561610303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Консолидированные бюджеты субъектов РФ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round/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7280902017425337E-2"/>
                  <c:y val="9.3533797281110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68965195918557E-2"/>
                  <c:y val="8.7139241724937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25301681964311E-2"/>
                  <c:y val="9.5092169353898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490.1</c:v>
                </c:pt>
                <c:pt idx="1">
                  <c:v>1029.3</c:v>
                </c:pt>
                <c:pt idx="2" formatCode="0.0">
                  <c:v>2197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>
                <a:solidFill>
                  <a:srgbClr val="4F81BD"/>
                </a:solidFill>
              </a:ln>
            </c:spPr>
          </c:marker>
          <c:dLbls>
            <c:dLbl>
              <c:idx val="0"/>
              <c:layout>
                <c:manualLayout>
                  <c:x val="-3.6651796114243115E-2"/>
                  <c:y val="-0.12182192995610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0031449471183E-2"/>
                  <c:y val="-0.123231779746239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85798816567938E-2"/>
                  <c:y val="-0.13644669597011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>
                    <a:solidFill>
                      <a:srgbClr val="4F81BD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981.5</c:v>
                </c:pt>
                <c:pt idx="1">
                  <c:v>1812.9</c:v>
                </c:pt>
                <c:pt idx="2" formatCode="0.0">
                  <c:v>3027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32000"/>
        <c:axId val="101237888"/>
      </c:lineChart>
      <c:catAx>
        <c:axId val="1012320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01237888"/>
        <c:crosses val="autoZero"/>
        <c:auto val="1"/>
        <c:lblAlgn val="ctr"/>
        <c:lblOffset val="300"/>
        <c:tickLblSkip val="1"/>
        <c:noMultiLvlLbl val="0"/>
      </c:catAx>
      <c:valAx>
        <c:axId val="101237888"/>
        <c:scaling>
          <c:orientation val="minMax"/>
          <c:min val="-2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123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63724600057147E-2"/>
          <c:y val="6.8261019976975951E-2"/>
          <c:w val="0.8249532136542181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882.09794099999999</c:v>
                </c:pt>
                <c:pt idx="1">
                  <c:v>254.75870399999999</c:v>
                </c:pt>
                <c:pt idx="2">
                  <c:v>1136.8566450000001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31264"/>
        <c:axId val="103532800"/>
      </c:barChart>
      <c:catAx>
        <c:axId val="103531264"/>
        <c:scaling>
          <c:orientation val="minMax"/>
        </c:scaling>
        <c:delete val="1"/>
        <c:axPos val="l"/>
        <c:majorTickMark val="out"/>
        <c:minorTickMark val="none"/>
        <c:tickLblPos val="nextTo"/>
        <c:crossAx val="103532800"/>
        <c:crosses val="autoZero"/>
        <c:auto val="1"/>
        <c:lblAlgn val="ctr"/>
        <c:lblOffset val="100"/>
        <c:noMultiLvlLbl val="0"/>
      </c:catAx>
      <c:valAx>
        <c:axId val="10353280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353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3562847222222227E-2"/>
                  <c:y val="0.1238524305555555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705,5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3962526023596"/>
                      <c:h val="0.237466706126072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568958333333334"/>
                  <c:y val="-0.117275347222222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254,8</a:t>
                    </a:r>
                    <a:endParaRPr lang="en-US" sz="13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705.5</c:v>
                </c:pt>
                <c:pt idx="1">
                  <c:v>254.75870900000001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7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5269969090038E-2"/>
          <c:y val="6.248128690813768E-2"/>
          <c:w val="0.93770601161513101"/>
          <c:h val="0.83103286453117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</a:t>
                    </a:r>
                    <a:r>
                      <a:rPr lang="en-US" sz="1800" baseline="0" dirty="0" smtClean="0"/>
                      <a:t> 0</a:t>
                    </a:r>
                    <a:r>
                      <a:rPr lang="en-US" sz="1800" dirty="0" smtClean="0"/>
                      <a:t>62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1626</c:v>
                </c:pt>
                <c:pt idx="1">
                  <c:v>2323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37120"/>
        <c:axId val="104838656"/>
      </c:barChart>
      <c:catAx>
        <c:axId val="1048371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4838656"/>
        <c:crosses val="autoZero"/>
        <c:auto val="1"/>
        <c:lblAlgn val="ctr"/>
        <c:lblOffset val="100"/>
        <c:noMultiLvlLbl val="0"/>
      </c:catAx>
      <c:valAx>
        <c:axId val="104838656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483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5181470648558"/>
          <c:y val="0.10659722222222222"/>
          <c:w val="0.59141844082080619"/>
          <c:h val="0.777986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4184645767910892"/>
                  <c:y val="-3.061284722222222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1</a:t>
                    </a:r>
                    <a:r>
                      <a:rPr lang="en-US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ru-RU" sz="16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 Narrow" panose="020B0606020202030204" pitchFamily="34" charset="0"/>
                      </a:rPr>
                      <a:t>062,1</a:t>
                    </a:r>
                    <a:endParaRPr lang="en-US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1234.4000000000001</c:v>
                </c:pt>
                <c:pt idx="1">
                  <c:v>3330.9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0.28264</cdr:x>
      <cdr:y>0.33944</cdr:y>
    </cdr:from>
    <cdr:to>
      <cdr:x>0.59534</cdr:x>
      <cdr:y>0.68854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865794" y="887176"/>
          <a:ext cx="957875" cy="912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7 357</a:t>
          </a:r>
          <a:endParaRPr lang="ru-RU" sz="24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руб.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0.84048</cdr:y>
    </cdr:from>
    <cdr:to>
      <cdr:x>0.34329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-36512" y="1945955"/>
          <a:ext cx="1656215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</a:t>
          </a:r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,0%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0.11609</cdr:x>
      <cdr:y>0.67847</cdr:y>
    </cdr:from>
    <cdr:to>
      <cdr:x>0.33519</cdr:x>
      <cdr:y>0.83799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2350" y="1891581"/>
          <a:ext cx="985820" cy="444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18,0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0.11184</cdr:x>
      <cdr:y>0.79945</cdr:y>
    </cdr:from>
    <cdr:to>
      <cdr:x>0.29924</cdr:x>
      <cdr:y>0.96875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25846" y="2107334"/>
          <a:ext cx="881112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500" b="1" dirty="0" smtClean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+ 11,7%</a:t>
          </a:r>
          <a:endParaRPr lang="ru-RU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0.16495</cdr:x>
      <cdr:y>0.60837</cdr:y>
    </cdr:from>
    <cdr:to>
      <cdr:x>0.38405</cdr:x>
      <cdr:y>0.74848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75557" y="1603651"/>
          <a:ext cx="103015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+ 10,0%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0.33751</cdr:x>
      <cdr:y>0.42868</cdr:y>
    </cdr:from>
    <cdr:to>
      <cdr:x>0.66249</cdr:x>
      <cdr:y>0.74815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72043" y="1234611"/>
          <a:ext cx="935914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960,3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0.70054</cdr:x>
      <cdr:y>0.0052</cdr:y>
    </cdr:from>
    <cdr:to>
      <cdr:x>0.9981</cdr:x>
      <cdr:y>0.13437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17541" y="14981"/>
          <a:ext cx="856973" cy="37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0.38403</cdr:x>
      <cdr:y>0.40798</cdr:y>
    </cdr:from>
    <cdr:to>
      <cdr:x>0.66227</cdr:x>
      <cdr:y>0.57898</cdr:y>
    </cdr:to>
    <cdr:sp macro="" textlink="">
      <cdr:nvSpPr>
        <cdr:cNvPr id="2" name="Поле 1"/>
        <cdr:cNvSpPr txBox="1"/>
      </cdr:nvSpPr>
      <cdr:spPr bwMode="auto">
        <a:xfrm xmlns:a="http://schemas.openxmlformats.org/drawingml/2006/main">
          <a:off x="1454905" y="1174983"/>
          <a:ext cx="1054130" cy="4924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3 986,4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0.69598</cdr:x>
      <cdr:y>0.03882</cdr:y>
    </cdr:from>
    <cdr:to>
      <cdr:x>1</cdr:x>
      <cdr:y>0.145</cdr:y>
    </cdr:to>
    <cdr:sp macro="" textlink="">
      <cdr:nvSpPr>
        <cdr:cNvPr id="3" name="Поле 4"/>
        <cdr:cNvSpPr txBox="1"/>
      </cdr:nvSpPr>
      <cdr:spPr bwMode="auto">
        <a:xfrm xmlns:a="http://schemas.openxmlformats.org/drawingml/2006/main">
          <a:off x="2104857" y="107950"/>
          <a:ext cx="870118" cy="295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wrap="none" lIns="27432" tIns="32004" rIns="27432" bIns="0" rtlCol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2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  <cdr:relSizeAnchor xmlns:cdr="http://schemas.openxmlformats.org/drawingml/2006/chartDrawing">
    <cdr:from>
      <cdr:x>0.05405</cdr:x>
      <cdr:y>0.69434</cdr:y>
    </cdr:from>
    <cdr:to>
      <cdr:x>0.22502</cdr:x>
      <cdr:y>0.87688</cdr:y>
    </cdr:to>
    <cdr:sp macro="" textlink="">
      <cdr:nvSpPr>
        <cdr:cNvPr id="4" name="TextBox 28"/>
        <cdr:cNvSpPr txBox="1"/>
      </cdr:nvSpPr>
      <cdr:spPr bwMode="auto">
        <a:xfrm xmlns:a="http://schemas.openxmlformats.org/drawingml/2006/main">
          <a:off x="204779" y="1999699"/>
          <a:ext cx="647723" cy="525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104105" tIns="52052" rIns="104105" bIns="52052" anchor="ctr">
          <a:norm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1041034">
            <a:defRPr/>
          </a:pPr>
          <a:r>
            <a:rPr lang="ru-RU" sz="1600" b="1" dirty="0" smtClean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rPr>
            <a:t>2 924,3</a:t>
          </a:r>
          <a:endParaRPr lang="ru-RU" sz="1600" b="1" dirty="0">
            <a:solidFill>
              <a:srgbClr val="F79646">
                <a:lumMod val="75000"/>
              </a:srgb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0.78687</cdr:x>
      <cdr:y>0.24915</cdr:y>
    </cdr:from>
    <cdr:to>
      <cdr:x>0.94866</cdr:x>
      <cdr:y>0.67821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52430" y="214473"/>
          <a:ext cx="792106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+7,8%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0.34328</cdr:x>
      <cdr:y>0.27565</cdr:y>
    </cdr:from>
    <cdr:to>
      <cdr:x>0.55147</cdr:x>
      <cdr:y>0.70471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184" y="237281"/>
          <a:ext cx="100442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+ </a:t>
          </a:r>
          <a:r>
            <a: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8,5</a:t>
          </a:r>
          <a:r>
            <a:rPr lang="ru-RU" sz="18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%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668,8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0.15417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054064" y="57150"/>
          <a:ext cx="870111" cy="295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</a:t>
          </a:r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рублей 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0.3301</cdr:x>
      <cdr:y>0.43809</cdr:y>
    </cdr:from>
    <cdr:to>
      <cdr:x>0.65508</cdr:x>
      <cdr:y>0.75756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140349" y="1261707"/>
          <a:ext cx="1122673" cy="920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6 112,9</a:t>
          </a:r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0.70047</cdr:x>
      <cdr:y>0</cdr:y>
    </cdr:from>
    <cdr:to>
      <cdr:x>0.99803</cdr:x>
      <cdr:y>0.12917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2356032" y="-3963909"/>
          <a:ext cx="1000848" cy="366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млрд. рублей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0.3291</cdr:x>
      <cdr:y>0.4015</cdr:y>
    </cdr:from>
    <cdr:to>
      <cdr:x>0.62666</cdr:x>
      <cdr:y>0.6515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947796" y="1156327"/>
          <a:ext cx="856973" cy="72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212,0</a:t>
          </a:r>
        </a:p>
        <a:p xmlns:a="http://schemas.openxmlformats.org/drawingml/2006/main">
          <a:pPr algn="ctr"/>
          <a:endParaRPr lang="ru-RU" sz="14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0.70244</cdr:x>
      <cdr:y>0.025</cdr:y>
    </cdr:from>
    <cdr:to>
      <cdr:x>1</cdr:x>
      <cdr:y>0.12855</cdr:y>
    </cdr:to>
    <cdr:sp macro="" textlink="">
      <cdr:nvSpPr>
        <cdr:cNvPr id="5" name="Поле 4"/>
        <cdr:cNvSpPr txBox="1"/>
      </cdr:nvSpPr>
      <cdr:spPr bwMode="auto">
        <a:xfrm xmlns:a="http://schemas.openxmlformats.org/drawingml/2006/main">
          <a:off x="1863070" y="63478"/>
          <a:ext cx="789214" cy="2629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32004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млрд рублей</a:t>
          </a:r>
        </a:p>
        <a:p xmlns:a="http://schemas.openxmlformats.org/drawingml/2006/main">
          <a:pPr algn="ctr"/>
          <a:endParaRPr lang="ru-RU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ru-RU" sz="11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 </a:t>
          </a:r>
          <a:endParaRPr lang="ru-RU" sz="1100" b="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0.06728</cdr:x>
      <cdr:y>0</cdr:y>
    </cdr:from>
    <cdr:to>
      <cdr:x>0.29148</cdr:x>
      <cdr:y>0.17231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6781" y="0"/>
          <a:ext cx="655729" cy="2940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spcAft>
              <a:spcPts val="750"/>
            </a:spcAft>
          </a:pPr>
          <a:r>
            <a:rPr lang="ru-RU" sz="1200" b="1" i="1" dirty="0" smtClean="0">
              <a:solidFill>
                <a:srgbClr val="E36C0A"/>
              </a:solidFill>
              <a:effectLst/>
              <a:latin typeface="Arial Narrow"/>
              <a:ea typeface="Times New Roman"/>
            </a:rPr>
            <a:t>+ 6,3%</a:t>
          </a:r>
          <a:endParaRPr lang="ru-RU" sz="1200" dirty="0">
            <a:effectLst/>
            <a:latin typeface="Times New Roman"/>
            <a:ea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62" y="5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/>
          <a:lstStyle>
            <a:lvl1pPr algn="r">
              <a:defRPr sz="1200"/>
            </a:lvl1pPr>
          </a:lstStyle>
          <a:p>
            <a:fld id="{442B1674-EDFF-4ACF-819C-06B4B3EA7DCA}" type="datetimeFigureOut">
              <a:rPr lang="ru-RU" smtClean="0"/>
              <a:t>28.05.2019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0" tIns="46023" rIns="92050" bIns="4602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78"/>
            <a:ext cx="5435600" cy="4457700"/>
          </a:xfrm>
          <a:prstGeom prst="rect">
            <a:avLst/>
          </a:prstGeom>
        </p:spPr>
        <p:txBody>
          <a:bodyPr vert="horz" lIns="92050" tIns="46023" rIns="92050" bIns="4602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9014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62" y="9409014"/>
            <a:ext cx="2944284" cy="495300"/>
          </a:xfrm>
          <a:prstGeom prst="rect">
            <a:avLst/>
          </a:prstGeom>
        </p:spPr>
        <p:txBody>
          <a:bodyPr vert="horz" lIns="92050" tIns="46023" rIns="92050" bIns="46023" rtlCol="0" anchor="b"/>
          <a:lstStyle>
            <a:lvl1pPr algn="r">
              <a:defRPr sz="1200"/>
            </a:lvl1pPr>
          </a:lstStyle>
          <a:p>
            <a:fld id="{FA6C63C2-6CC4-4D69-B330-8740ECB5A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10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В 2017 году в товарной структуре ВДС значительно увеличилась доля добычи полезных ископаемых: 9,4% (в 2016 - 8,6%). </a:t>
            </a:r>
          </a:p>
          <a:p>
            <a:r>
              <a:rPr lang="ru-RU" dirty="0">
                <a:latin typeface="Arial Narrow" panose="020B0606020202030204" pitchFamily="34" charset="0"/>
              </a:rPr>
              <a:t>Создает положительный импульс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10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9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5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63C2-6CC4-4D69-B330-8740ECB5A0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47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1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14" tIns="49352" rIns="98714" bIns="49352"/>
          <a:lstStyle>
            <a:lvl1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271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27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884" y="1606884"/>
            <a:ext cx="7320689" cy="4829254"/>
          </a:xfrm>
        </p:spPr>
        <p:txBody>
          <a:bodyPr/>
          <a:lstStyle>
            <a:lvl1pPr marL="392434" indent="0">
              <a:buFontTx/>
              <a:buNone/>
              <a:defRPr b="1">
                <a:latin typeface="+mj-lt"/>
              </a:defRPr>
            </a:lvl1pPr>
            <a:lvl2pPr marL="389053" indent="3493">
              <a:defRPr>
                <a:latin typeface="+mj-lt"/>
              </a:defRPr>
            </a:lvl2pPr>
            <a:lvl3pPr marL="678684" indent="-281066">
              <a:tabLst/>
              <a:defRPr>
                <a:latin typeface="+mj-lt"/>
              </a:defRPr>
            </a:lvl3pPr>
            <a:lvl4pPr marL="0" indent="389053">
              <a:lnSpc>
                <a:spcPts val="1981"/>
              </a:lnSpc>
              <a:spcBef>
                <a:spcPts val="441"/>
              </a:spcBef>
              <a:defRPr>
                <a:latin typeface="+mj-lt"/>
              </a:defRPr>
            </a:lvl4pPr>
            <a:lvl5pPr>
              <a:lnSpc>
                <a:spcPts val="1981"/>
              </a:lnSpc>
              <a:spcBef>
                <a:spcPts val="44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83"/>
            <a:ext cx="7337192" cy="1105803"/>
          </a:xfrm>
        </p:spPr>
        <p:txBody>
          <a:bodyPr/>
          <a:lstStyle>
            <a:lvl1pPr marL="0" marR="0" indent="0" defTabSz="1126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4699">
              <a:defRPr/>
            </a:lvl1pPr>
          </a:lstStyle>
          <a:p>
            <a:fld id="{63567BCC-5DB8-4AF4-AC47-1AB06BAF38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7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198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48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71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7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8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9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6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60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 algn="just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30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7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4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82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7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  <p:sldLayoutId id="2147483704" r:id="rId14"/>
    <p:sldLayoutId id="214748370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94F0-5F17-4B03-BB06-3B895D141A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7" r:id="rId12"/>
    <p:sldLayoutId id="214748370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адержка 6"/>
          <p:cNvSpPr/>
          <p:nvPr/>
        </p:nvSpPr>
        <p:spPr>
          <a:xfrm rot="16200000">
            <a:off x="2663790" y="368658"/>
            <a:ext cx="3816424" cy="8928994"/>
          </a:xfrm>
          <a:custGeom>
            <a:avLst/>
            <a:gdLst>
              <a:gd name="connsiteX0" fmla="*/ 0 w 2628105"/>
              <a:gd name="connsiteY0" fmla="*/ 0 h 5277046"/>
              <a:gd name="connsiteX1" fmla="*/ 1314053 w 2628105"/>
              <a:gd name="connsiteY1" fmla="*/ 0 h 5277046"/>
              <a:gd name="connsiteX2" fmla="*/ 2628106 w 2628105"/>
              <a:gd name="connsiteY2" fmla="*/ 2638523 h 5277046"/>
              <a:gd name="connsiteX3" fmla="*/ 1314053 w 2628105"/>
              <a:gd name="connsiteY3" fmla="*/ 5277046 h 5277046"/>
              <a:gd name="connsiteX4" fmla="*/ 0 w 2628105"/>
              <a:gd name="connsiteY4" fmla="*/ 5277046 h 5277046"/>
              <a:gd name="connsiteX5" fmla="*/ 0 w 2628105"/>
              <a:gd name="connsiteY5" fmla="*/ 0 h 5277046"/>
              <a:gd name="connsiteX0" fmla="*/ 0 w 2628106"/>
              <a:gd name="connsiteY0" fmla="*/ 0 h 5277046"/>
              <a:gd name="connsiteX1" fmla="*/ 1314053 w 2628106"/>
              <a:gd name="connsiteY1" fmla="*/ 0 h 5277046"/>
              <a:gd name="connsiteX2" fmla="*/ 2628106 w 2628106"/>
              <a:gd name="connsiteY2" fmla="*/ 2638523 h 5277046"/>
              <a:gd name="connsiteX3" fmla="*/ 1314053 w 2628106"/>
              <a:gd name="connsiteY3" fmla="*/ 5277046 h 5277046"/>
              <a:gd name="connsiteX4" fmla="*/ 0 w 2628106"/>
              <a:gd name="connsiteY4" fmla="*/ 5277046 h 5277046"/>
              <a:gd name="connsiteX5" fmla="*/ 0 w 2628106"/>
              <a:gd name="connsiteY5" fmla="*/ 0 h 5277046"/>
              <a:gd name="connsiteX0" fmla="*/ 0 w 2473559"/>
              <a:gd name="connsiteY0" fmla="*/ 0 h 5277046"/>
              <a:gd name="connsiteX1" fmla="*/ 1314053 w 2473559"/>
              <a:gd name="connsiteY1" fmla="*/ 0 h 5277046"/>
              <a:gd name="connsiteX2" fmla="*/ 2473559 w 2473559"/>
              <a:gd name="connsiteY2" fmla="*/ 2715796 h 5277046"/>
              <a:gd name="connsiteX3" fmla="*/ 1314053 w 2473559"/>
              <a:gd name="connsiteY3" fmla="*/ 5277046 h 5277046"/>
              <a:gd name="connsiteX4" fmla="*/ 0 w 2473559"/>
              <a:gd name="connsiteY4" fmla="*/ 5277046 h 5277046"/>
              <a:gd name="connsiteX5" fmla="*/ 0 w 2473559"/>
              <a:gd name="connsiteY5" fmla="*/ 0 h 5277046"/>
              <a:gd name="connsiteX0" fmla="*/ 0 w 2536039"/>
              <a:gd name="connsiteY0" fmla="*/ 0 h 5277046"/>
              <a:gd name="connsiteX1" fmla="*/ 1314053 w 2536039"/>
              <a:gd name="connsiteY1" fmla="*/ 0 h 5277046"/>
              <a:gd name="connsiteX2" fmla="*/ 2473559 w 2536039"/>
              <a:gd name="connsiteY2" fmla="*/ 2715796 h 5277046"/>
              <a:gd name="connsiteX3" fmla="*/ 1919360 w 2536039"/>
              <a:gd name="connsiteY3" fmla="*/ 5264170 h 5277046"/>
              <a:gd name="connsiteX4" fmla="*/ 0 w 2536039"/>
              <a:gd name="connsiteY4" fmla="*/ 5277046 h 5277046"/>
              <a:gd name="connsiteX5" fmla="*/ 0 w 2536039"/>
              <a:gd name="connsiteY5" fmla="*/ 0 h 5277046"/>
              <a:gd name="connsiteX0" fmla="*/ 0 w 2489754"/>
              <a:gd name="connsiteY0" fmla="*/ 0 h 5277046"/>
              <a:gd name="connsiteX1" fmla="*/ 1314053 w 2489754"/>
              <a:gd name="connsiteY1" fmla="*/ 0 h 5277046"/>
              <a:gd name="connsiteX2" fmla="*/ 2473559 w 2489754"/>
              <a:gd name="connsiteY2" fmla="*/ 2715796 h 5277046"/>
              <a:gd name="connsiteX3" fmla="*/ 1919360 w 2489754"/>
              <a:gd name="connsiteY3" fmla="*/ 5264170 h 5277046"/>
              <a:gd name="connsiteX4" fmla="*/ 0 w 2489754"/>
              <a:gd name="connsiteY4" fmla="*/ 5277046 h 5277046"/>
              <a:gd name="connsiteX5" fmla="*/ 0 w 2489754"/>
              <a:gd name="connsiteY5" fmla="*/ 0 h 5277046"/>
              <a:gd name="connsiteX0" fmla="*/ 0 w 2595396"/>
              <a:gd name="connsiteY0" fmla="*/ 0 h 5277046"/>
              <a:gd name="connsiteX1" fmla="*/ 1314053 w 2595396"/>
              <a:gd name="connsiteY1" fmla="*/ 0 h 5277046"/>
              <a:gd name="connsiteX2" fmla="*/ 2473559 w 2595396"/>
              <a:gd name="connsiteY2" fmla="*/ 2715796 h 5277046"/>
              <a:gd name="connsiteX3" fmla="*/ 2382999 w 2595396"/>
              <a:gd name="connsiteY3" fmla="*/ 5264170 h 5277046"/>
              <a:gd name="connsiteX4" fmla="*/ 0 w 2595396"/>
              <a:gd name="connsiteY4" fmla="*/ 5277046 h 5277046"/>
              <a:gd name="connsiteX5" fmla="*/ 0 w 2595396"/>
              <a:gd name="connsiteY5" fmla="*/ 0 h 5277046"/>
              <a:gd name="connsiteX0" fmla="*/ 0 w 2550566"/>
              <a:gd name="connsiteY0" fmla="*/ 0 h 5277046"/>
              <a:gd name="connsiteX1" fmla="*/ 1314053 w 2550566"/>
              <a:gd name="connsiteY1" fmla="*/ 0 h 5277046"/>
              <a:gd name="connsiteX2" fmla="*/ 2473559 w 2550566"/>
              <a:gd name="connsiteY2" fmla="*/ 2715796 h 5277046"/>
              <a:gd name="connsiteX3" fmla="*/ 2382999 w 2550566"/>
              <a:gd name="connsiteY3" fmla="*/ 5264170 h 5277046"/>
              <a:gd name="connsiteX4" fmla="*/ 0 w 2550566"/>
              <a:gd name="connsiteY4" fmla="*/ 5277046 h 5277046"/>
              <a:gd name="connsiteX5" fmla="*/ 0 w 2550566"/>
              <a:gd name="connsiteY5" fmla="*/ 0 h 5277046"/>
              <a:gd name="connsiteX0" fmla="*/ 0 w 2659559"/>
              <a:gd name="connsiteY0" fmla="*/ 0 h 5277046"/>
              <a:gd name="connsiteX1" fmla="*/ 1314053 w 2659559"/>
              <a:gd name="connsiteY1" fmla="*/ 0 h 5277046"/>
              <a:gd name="connsiteX2" fmla="*/ 2473559 w 2659559"/>
              <a:gd name="connsiteY2" fmla="*/ 2715796 h 5277046"/>
              <a:gd name="connsiteX3" fmla="*/ 2601939 w 2659559"/>
              <a:gd name="connsiteY3" fmla="*/ 5264170 h 5277046"/>
              <a:gd name="connsiteX4" fmla="*/ 0 w 2659559"/>
              <a:gd name="connsiteY4" fmla="*/ 5277046 h 5277046"/>
              <a:gd name="connsiteX5" fmla="*/ 0 w 2659559"/>
              <a:gd name="connsiteY5" fmla="*/ 0 h 5277046"/>
              <a:gd name="connsiteX0" fmla="*/ 0 w 2626298"/>
              <a:gd name="connsiteY0" fmla="*/ 0 h 5277046"/>
              <a:gd name="connsiteX1" fmla="*/ 1314053 w 2626298"/>
              <a:gd name="connsiteY1" fmla="*/ 0 h 5277046"/>
              <a:gd name="connsiteX2" fmla="*/ 2473559 w 2626298"/>
              <a:gd name="connsiteY2" fmla="*/ 2715796 h 5277046"/>
              <a:gd name="connsiteX3" fmla="*/ 2601939 w 2626298"/>
              <a:gd name="connsiteY3" fmla="*/ 5264170 h 5277046"/>
              <a:gd name="connsiteX4" fmla="*/ 0 w 2626298"/>
              <a:gd name="connsiteY4" fmla="*/ 5277046 h 5277046"/>
              <a:gd name="connsiteX5" fmla="*/ 0 w 2626298"/>
              <a:gd name="connsiteY5" fmla="*/ 0 h 5277046"/>
              <a:gd name="connsiteX0" fmla="*/ 0 w 2642773"/>
              <a:gd name="connsiteY0" fmla="*/ 0 h 5277046"/>
              <a:gd name="connsiteX1" fmla="*/ 1314053 w 2642773"/>
              <a:gd name="connsiteY1" fmla="*/ 0 h 5277046"/>
              <a:gd name="connsiteX2" fmla="*/ 2473559 w 2642773"/>
              <a:gd name="connsiteY2" fmla="*/ 2715796 h 5277046"/>
              <a:gd name="connsiteX3" fmla="*/ 2601939 w 2642773"/>
              <a:gd name="connsiteY3" fmla="*/ 5264170 h 5277046"/>
              <a:gd name="connsiteX4" fmla="*/ 0 w 2642773"/>
              <a:gd name="connsiteY4" fmla="*/ 5277046 h 5277046"/>
              <a:gd name="connsiteX5" fmla="*/ 0 w 2642773"/>
              <a:gd name="connsiteY5" fmla="*/ 0 h 52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2773" h="5277046">
                <a:moveTo>
                  <a:pt x="0" y="0"/>
                </a:moveTo>
                <a:lnTo>
                  <a:pt x="1314053" y="0"/>
                </a:lnTo>
                <a:cubicBezTo>
                  <a:pt x="1872357" y="605309"/>
                  <a:pt x="2258911" y="1838434"/>
                  <a:pt x="2473559" y="2715796"/>
                </a:cubicBezTo>
                <a:cubicBezTo>
                  <a:pt x="2688207" y="3593158"/>
                  <a:pt x="2657969" y="4723263"/>
                  <a:pt x="2601939" y="5264170"/>
                </a:cubicBezTo>
                <a:lnTo>
                  <a:pt x="0" y="5277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Итоги деятельности ФНС России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692696"/>
            <a:ext cx="1152127" cy="1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7"/>
          <p:cNvSpPr/>
          <p:nvPr/>
        </p:nvSpPr>
        <p:spPr>
          <a:xfrm>
            <a:off x="107504" y="1238065"/>
            <a:ext cx="8938068" cy="5480807"/>
          </a:xfrm>
          <a:custGeom>
            <a:avLst/>
            <a:gdLst>
              <a:gd name="connsiteX0" fmla="*/ 0 w 5078760"/>
              <a:gd name="connsiteY0" fmla="*/ 4138290 h 4138290"/>
              <a:gd name="connsiteX1" fmla="*/ 5037368 w 5078760"/>
              <a:gd name="connsiteY1" fmla="*/ 0 h 4138290"/>
              <a:gd name="connsiteX2" fmla="*/ 5078760 w 5078760"/>
              <a:gd name="connsiteY2" fmla="*/ 4138290 h 4138290"/>
              <a:gd name="connsiteX3" fmla="*/ 0 w 5078760"/>
              <a:gd name="connsiteY3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5037368 w 5078760"/>
              <a:gd name="connsiteY2" fmla="*/ 0 h 4138290"/>
              <a:gd name="connsiteX3" fmla="*/ 5078760 w 5078760"/>
              <a:gd name="connsiteY3" fmla="*/ 4138290 h 4138290"/>
              <a:gd name="connsiteX4" fmla="*/ 0 w 5078760"/>
              <a:gd name="connsiteY4" fmla="*/ 4138290 h 4138290"/>
              <a:gd name="connsiteX0" fmla="*/ 0 w 5078760"/>
              <a:gd name="connsiteY0" fmla="*/ 4343073 h 4343073"/>
              <a:gd name="connsiteX1" fmla="*/ 2148838 w 5078760"/>
              <a:gd name="connsiteY1" fmla="*/ 1569375 h 4343073"/>
              <a:gd name="connsiteX2" fmla="*/ 3655666 w 5078760"/>
              <a:gd name="connsiteY2" fmla="*/ 706491 h 4343073"/>
              <a:gd name="connsiteX3" fmla="*/ 5037368 w 5078760"/>
              <a:gd name="connsiteY3" fmla="*/ 204783 h 4343073"/>
              <a:gd name="connsiteX4" fmla="*/ 5078760 w 5078760"/>
              <a:gd name="connsiteY4" fmla="*/ 4343073 h 4343073"/>
              <a:gd name="connsiteX5" fmla="*/ 0 w 5078760"/>
              <a:gd name="connsiteY5" fmla="*/ 4343073 h 4343073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501708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0 w 5078760"/>
              <a:gd name="connsiteY0" fmla="*/ 4138290 h 4138290"/>
              <a:gd name="connsiteX1" fmla="*/ 2148838 w 5078760"/>
              <a:gd name="connsiteY1" fmla="*/ 1364592 h 4138290"/>
              <a:gd name="connsiteX2" fmla="*/ 3655666 w 5078760"/>
              <a:gd name="connsiteY2" fmla="*/ 424435 h 4138290"/>
              <a:gd name="connsiteX3" fmla="*/ 5037368 w 5078760"/>
              <a:gd name="connsiteY3" fmla="*/ 0 h 4138290"/>
              <a:gd name="connsiteX4" fmla="*/ 5078760 w 5078760"/>
              <a:gd name="connsiteY4" fmla="*/ 4138290 h 4138290"/>
              <a:gd name="connsiteX5" fmla="*/ 0 w 5078760"/>
              <a:gd name="connsiteY5" fmla="*/ 4138290 h 4138290"/>
              <a:gd name="connsiteX0" fmla="*/ 191497 w 5270257"/>
              <a:gd name="connsiteY0" fmla="*/ 4138290 h 4138290"/>
              <a:gd name="connsiteX1" fmla="*/ 1181237 w 5270257"/>
              <a:gd name="connsiteY1" fmla="*/ 2639601 h 4138290"/>
              <a:gd name="connsiteX2" fmla="*/ 2340335 w 5270257"/>
              <a:gd name="connsiteY2" fmla="*/ 1364592 h 4138290"/>
              <a:gd name="connsiteX3" fmla="*/ 3847163 w 5270257"/>
              <a:gd name="connsiteY3" fmla="*/ 424435 h 4138290"/>
              <a:gd name="connsiteX4" fmla="*/ 5228865 w 5270257"/>
              <a:gd name="connsiteY4" fmla="*/ 0 h 4138290"/>
              <a:gd name="connsiteX5" fmla="*/ 5270257 w 5270257"/>
              <a:gd name="connsiteY5" fmla="*/ 4138290 h 4138290"/>
              <a:gd name="connsiteX6" fmla="*/ 191497 w 5270257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655666 w 5078760"/>
              <a:gd name="connsiteY3" fmla="*/ 424435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148838 w 5078760"/>
              <a:gd name="connsiteY2" fmla="*/ 1364592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784455 w 5078760"/>
              <a:gd name="connsiteY3" fmla="*/ 372919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467623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  <a:gd name="connsiteX0" fmla="*/ 0 w 5078760"/>
              <a:gd name="connsiteY0" fmla="*/ 4138290 h 4138290"/>
              <a:gd name="connsiteX1" fmla="*/ 989740 w 5078760"/>
              <a:gd name="connsiteY1" fmla="*/ 2639601 h 4138290"/>
              <a:gd name="connsiteX2" fmla="*/ 2032928 w 5078760"/>
              <a:gd name="connsiteY2" fmla="*/ 1519138 h 4138290"/>
              <a:gd name="connsiteX3" fmla="*/ 3810213 w 5078760"/>
              <a:gd name="connsiteY3" fmla="*/ 411556 h 4138290"/>
              <a:gd name="connsiteX4" fmla="*/ 5037368 w 5078760"/>
              <a:gd name="connsiteY4" fmla="*/ 0 h 4138290"/>
              <a:gd name="connsiteX5" fmla="*/ 5078760 w 5078760"/>
              <a:gd name="connsiteY5" fmla="*/ 4138290 h 4138290"/>
              <a:gd name="connsiteX6" fmla="*/ 0 w 5078760"/>
              <a:gd name="connsiteY6" fmla="*/ 4138290 h 413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8760" h="4138290">
                <a:moveTo>
                  <a:pt x="0" y="4138290"/>
                </a:moveTo>
                <a:cubicBezTo>
                  <a:pt x="327342" y="3630930"/>
                  <a:pt x="631600" y="3101884"/>
                  <a:pt x="989740" y="2639601"/>
                </a:cubicBezTo>
                <a:cubicBezTo>
                  <a:pt x="1347880" y="2177318"/>
                  <a:pt x="1592900" y="1901211"/>
                  <a:pt x="2032928" y="1519138"/>
                </a:cubicBezTo>
                <a:cubicBezTo>
                  <a:pt x="2650792" y="923773"/>
                  <a:pt x="3341670" y="600351"/>
                  <a:pt x="3810213" y="411556"/>
                </a:cubicBezTo>
                <a:cubicBezTo>
                  <a:pt x="4304514" y="222761"/>
                  <a:pt x="4383769" y="177367"/>
                  <a:pt x="5037368" y="0"/>
                </a:cubicBezTo>
                <a:lnTo>
                  <a:pt x="5078760" y="4138290"/>
                </a:lnTo>
                <a:lnTo>
                  <a:pt x="0" y="4138290"/>
                </a:lnTo>
                <a:close/>
              </a:path>
            </a:pathLst>
          </a:custGeom>
          <a:solidFill>
            <a:schemeClr val="bg1">
              <a:lumMod val="6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0" tIns="53996" rIns="107990" bIns="539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042" y="140235"/>
            <a:ext cx="8928992" cy="6578637"/>
          </a:xfrm>
          <a:prstGeom prst="rect">
            <a:avLst/>
          </a:prstGeom>
          <a:solidFill>
            <a:srgbClr val="C0C0C0">
              <a:alpha val="30000"/>
            </a:srgbClr>
          </a:solidFill>
          <a:ln>
            <a:noFill/>
          </a:ln>
          <a:effectLst/>
        </p:spPr>
        <p:txBody>
          <a:bodyPr wrap="none" lIns="107990" tIns="53996" rIns="107990" bIns="53996" anchor="ctr"/>
          <a:lstStyle/>
          <a:p>
            <a:pPr>
              <a:defRPr/>
            </a:pPr>
            <a:endParaRPr lang="ru-RU" dirty="0">
              <a:solidFill>
                <a:srgbClr val="C0C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082" y="614966"/>
            <a:ext cx="7772400" cy="1511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ФЕДЕРАЛЬНАЯ НАЛОГОВАЯ СЛУЖБА</a:t>
            </a:r>
            <a:endParaRPr lang="ru-RU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27809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I</a:t>
            </a:r>
            <a:r>
              <a:rPr lang="ru-RU" sz="54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 квартал 2019 года</a:t>
            </a:r>
            <a:endParaRPr lang="ru-RU" sz="54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028063976"/>
              </p:ext>
            </p:extLst>
          </p:nvPr>
        </p:nvGraphicFramePr>
        <p:xfrm>
          <a:off x="559784" y="3963909"/>
          <a:ext cx="3363519" cy="28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04689" y="862553"/>
            <a:ext cx="5218850" cy="2858912"/>
            <a:chOff x="-4034126" y="1422300"/>
            <a:chExt cx="4570778" cy="2076526"/>
          </a:xfrm>
        </p:grpSpPr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3607903086"/>
                </p:ext>
              </p:extLst>
            </p:nvPr>
          </p:nvGraphicFramePr>
          <p:xfrm>
            <a:off x="-4034126" y="1452270"/>
            <a:ext cx="4570778" cy="20465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-3996950" y="1422300"/>
              <a:ext cx="3931627" cy="1875332"/>
              <a:chOff x="-5763257" y="3096183"/>
              <a:chExt cx="5231991" cy="22847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-1564804" y="335205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+ 15,8%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5314513" y="5054093"/>
                <a:ext cx="1033538" cy="326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+ 24,9%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5121505" y="4500866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+ 29,6%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Rectangle 1"/>
              <p:cNvSpPr>
                <a:spLocks noChangeArrowheads="1"/>
              </p:cNvSpPr>
              <p:nvPr/>
            </p:nvSpPr>
            <p:spPr bwMode="auto">
              <a:xfrm>
                <a:off x="-5763257" y="3096183"/>
                <a:ext cx="350624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КБ РФ</a:t>
                </a:r>
              </a:p>
            </p:txBody>
          </p:sp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-5735320" y="4831806"/>
                <a:ext cx="3510871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газовый конденсат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2208199" y="3900714"/>
                <a:ext cx="1033538" cy="32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+ 13,5%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Rectangle 1"/>
              <p:cNvSpPr>
                <a:spLocks noChangeArrowheads="1"/>
              </p:cNvSpPr>
              <p:nvPr/>
            </p:nvSpPr>
            <p:spPr bwMode="auto">
              <a:xfrm>
                <a:off x="-5763256" y="3994645"/>
                <a:ext cx="3510872" cy="337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endParaRPr lang="ru-RU" altLang="ru-RU" b="1" dirty="0" smtClean="0">
                  <a:solidFill>
                    <a:srgbClr val="F79646"/>
                  </a:solidFill>
                </a:endParaRPr>
              </a:p>
            </p:txBody>
          </p:sp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-5735320" y="4220120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газ горючий природный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"/>
              <p:cNvSpPr>
                <a:spLocks noChangeArrowheads="1"/>
              </p:cNvSpPr>
              <p:nvPr/>
            </p:nvSpPr>
            <p:spPr bwMode="auto">
              <a:xfrm>
                <a:off x="-5746528" y="3708677"/>
                <a:ext cx="3510873" cy="299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нефть в ФБ</a:t>
                </a:r>
                <a:endParaRPr lang="ru-RU" altLang="ru-RU" sz="2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84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добычу полезных ископаемых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2326" y="683063"/>
            <a:ext cx="4278156" cy="558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lnSpc>
                <a:spcPct val="91000"/>
              </a:lnSpc>
            </a:pPr>
            <a:r>
              <a:rPr lang="ru-RU" sz="1400" b="1" dirty="0">
                <a:latin typeface="Arial Narrow" panose="020B0606020202030204" pitchFamily="34" charset="0"/>
              </a:rPr>
              <a:t>НДПИ </a:t>
            </a:r>
            <a:r>
              <a:rPr lang="ru-RU" sz="1400" dirty="0">
                <a:latin typeface="Arial Narrow" panose="020B0606020202030204" pitchFamily="34" charset="0"/>
              </a:rPr>
              <a:t>поступило </a:t>
            </a:r>
            <a:r>
              <a:rPr lang="ru-RU" sz="1400" b="1" dirty="0" smtClean="0">
                <a:latin typeface="Arial Narrow" panose="020B0606020202030204" pitchFamily="34" charset="0"/>
              </a:rPr>
              <a:t>1 478,3 млрд </a:t>
            </a:r>
            <a:r>
              <a:rPr lang="ru-RU" sz="1400" b="1" dirty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, что на </a:t>
            </a:r>
            <a:r>
              <a:rPr lang="ru-RU" sz="1400" dirty="0" smtClean="0">
                <a:latin typeface="Arial Narrow" panose="020B0606020202030204" pitchFamily="34" charset="0"/>
              </a:rPr>
              <a:t>201,7 млрд рублей, </a:t>
            </a:r>
            <a:r>
              <a:rPr lang="ru-RU" sz="1400" dirty="0">
                <a:latin typeface="Arial Narrow" panose="020B0606020202030204" pitchFamily="34" charset="0"/>
              </a:rPr>
              <a:t>или </a:t>
            </a:r>
            <a:r>
              <a:rPr lang="ru-RU" sz="1400" b="1" dirty="0" smtClean="0">
                <a:latin typeface="Arial Narrow" panose="020B0606020202030204" pitchFamily="34" charset="0"/>
              </a:rPr>
              <a:t>на 15,8% больше</a:t>
            </a:r>
            <a:r>
              <a:rPr lang="ru-RU" sz="1400" dirty="0" smtClean="0">
                <a:latin typeface="Arial Narrow" panose="020B0606020202030204" pitchFamily="34" charset="0"/>
              </a:rPr>
              <a:t> аналогичного периода 2018 года.</a:t>
            </a:r>
            <a:r>
              <a:rPr lang="ru-RU" sz="1400" dirty="0">
                <a:latin typeface="Arial Narrow" panose="020B0606020202030204" pitchFamily="34" charset="0"/>
              </a:rPr>
              <a:t> 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1000"/>
              </a:lnSpc>
            </a:pPr>
            <a:r>
              <a:rPr lang="ru-RU" sz="1400" dirty="0">
                <a:latin typeface="Arial Narrow" panose="020B0606020202030204" pitchFamily="34" charset="0"/>
              </a:rPr>
              <a:t>Рост поступлений НДПИ обусловлен в </a:t>
            </a:r>
            <a:r>
              <a:rPr lang="ru-RU" sz="1400" dirty="0" smtClean="0">
                <a:latin typeface="Arial Narrow" panose="020B0606020202030204" pitchFamily="34" charset="0"/>
              </a:rPr>
              <a:t>основном увеличением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по НДПИ на добычу </a:t>
            </a:r>
            <a:r>
              <a:rPr lang="ru-RU" sz="1400" b="1" dirty="0" smtClean="0">
                <a:latin typeface="Arial Narrow" panose="020B0606020202030204" pitchFamily="34" charset="0"/>
              </a:rPr>
              <a:t>нефти на 144,3 млрд рублей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результате:</a:t>
            </a:r>
          </a:p>
          <a:p>
            <a:pPr algn="just" defTabSz="271463">
              <a:lnSpc>
                <a:spcPct val="91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	- изменения </a:t>
            </a:r>
            <a:r>
              <a:rPr lang="ru-RU" sz="1400" dirty="0">
                <a:latin typeface="Arial Narrow" panose="020B0606020202030204" pitchFamily="34" charset="0"/>
              </a:rPr>
              <a:t>законодательства и </a:t>
            </a:r>
            <a:r>
              <a:rPr lang="ru-RU" sz="1400" dirty="0" smtClean="0">
                <a:latin typeface="Arial Narrow" panose="020B0606020202030204" pitchFamily="34" charset="0"/>
              </a:rPr>
              <a:t>введения </a:t>
            </a:r>
            <a:r>
              <a:rPr lang="ru-RU" sz="1400" dirty="0">
                <a:latin typeface="Arial Narrow" panose="020B0606020202030204" pitchFamily="34" charset="0"/>
              </a:rPr>
              <a:t>в соответствии с Федеральным законом от 03 августа 2018 года № 301-ФЗ «О внесении изменений в отдельные законодательные акты Российской Федерации» </a:t>
            </a:r>
            <a:r>
              <a:rPr lang="ru-RU" sz="1400" dirty="0" smtClean="0">
                <a:latin typeface="Arial Narrow" panose="020B0606020202030204" pitchFamily="34" charset="0"/>
              </a:rPr>
              <a:t>повышающих коэффициентов, </a:t>
            </a:r>
            <a:r>
              <a:rPr lang="ru-RU" sz="1400" dirty="0">
                <a:latin typeface="Arial Narrow" panose="020B0606020202030204" pitchFamily="34" charset="0"/>
              </a:rPr>
              <a:t>увеличивающих ставку НДПИ в виде нефти в I квартале в среднем на 1 281,6 рублей за 1 тыс. тонн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поступит – </a:t>
            </a:r>
            <a:r>
              <a:rPr lang="ru-RU" sz="1400" b="1" i="1" dirty="0" smtClean="0">
                <a:latin typeface="Arial Narrow" panose="020B0606020202030204" pitchFamily="34" charset="0"/>
              </a:rPr>
              <a:t>103,9 млрд </a:t>
            </a:r>
            <a:r>
              <a:rPr lang="ru-RU" sz="1400" b="1" i="1" dirty="0">
                <a:latin typeface="Arial Narrow" panose="020B0606020202030204" pitchFamily="34" charset="0"/>
              </a:rPr>
              <a:t>рублей</a:t>
            </a:r>
            <a:r>
              <a:rPr lang="ru-RU" sz="1400" i="1" dirty="0">
                <a:latin typeface="Arial Narrow" panose="020B0606020202030204" pitchFamily="34" charset="0"/>
              </a:rPr>
              <a:t>, или </a:t>
            </a:r>
            <a:r>
              <a:rPr lang="ru-RU" sz="1400" i="1" dirty="0" smtClean="0">
                <a:latin typeface="Arial Narrow" panose="020B0606020202030204" pitchFamily="34" charset="0"/>
              </a:rPr>
              <a:t>+ 9,8 </a:t>
            </a:r>
            <a:r>
              <a:rPr lang="ru-RU" sz="1400" i="1" dirty="0">
                <a:latin typeface="Arial Narrow" panose="020B0606020202030204" pitchFamily="34" charset="0"/>
              </a:rPr>
              <a:t>п.п.]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algn="just" defTabSz="271463">
              <a:lnSpc>
                <a:spcPct val="91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	- роста </a:t>
            </a:r>
            <a:r>
              <a:rPr lang="ru-RU" sz="1400" dirty="0">
                <a:latin typeface="Arial Narrow" panose="020B0606020202030204" pitchFamily="34" charset="0"/>
              </a:rPr>
              <a:t>курса доллара США в декабре 2018 – феврале 2019 на 16,3% (с 57,4 до 66,8 рублей за долл. США), при одновременном снижении цены на нефть марки «</a:t>
            </a:r>
            <a:r>
              <a:rPr lang="ru-RU" sz="1400" dirty="0" err="1">
                <a:latin typeface="Arial Narrow" panose="020B0606020202030204" pitchFamily="34" charset="0"/>
              </a:rPr>
              <a:t>Urals</a:t>
            </a:r>
            <a:r>
              <a:rPr lang="ru-RU" sz="1400" dirty="0">
                <a:latin typeface="Arial Narrow" panose="020B0606020202030204" pitchFamily="34" charset="0"/>
              </a:rPr>
              <a:t>» в декабре 2018 – феврале 2019 на 7,4% (с 65,2 до 60,4 долл./за барр.)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поступит – </a:t>
            </a:r>
            <a:r>
              <a:rPr lang="ru-RU" sz="1400" b="1" i="1" dirty="0">
                <a:latin typeface="Arial Narrow" panose="020B0606020202030204" pitchFamily="34" charset="0"/>
              </a:rPr>
              <a:t>40,4 </a:t>
            </a:r>
            <a:r>
              <a:rPr lang="ru-RU" sz="140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400" b="1" i="1" dirty="0">
                <a:latin typeface="Arial Narrow" panose="020B0606020202030204" pitchFamily="34" charset="0"/>
              </a:rPr>
              <a:t>рублей</a:t>
            </a:r>
            <a:r>
              <a:rPr lang="ru-RU" sz="1400" i="1" dirty="0">
                <a:latin typeface="Arial Narrow" panose="020B0606020202030204" pitchFamily="34" charset="0"/>
              </a:rPr>
              <a:t>, или </a:t>
            </a:r>
            <a:r>
              <a:rPr lang="ru-RU" sz="1400" i="1" dirty="0" smtClean="0">
                <a:latin typeface="Arial Narrow" panose="020B0606020202030204" pitchFamily="34" charset="0"/>
              </a:rPr>
              <a:t>+ </a:t>
            </a:r>
            <a:r>
              <a:rPr lang="ru-RU" sz="1400" i="1" dirty="0">
                <a:latin typeface="Arial Narrow" panose="020B0606020202030204" pitchFamily="34" charset="0"/>
              </a:rPr>
              <a:t>3,8 п.п</a:t>
            </a:r>
            <a:r>
              <a:rPr lang="ru-RU" sz="1400" i="1" dirty="0" smtClean="0">
                <a:latin typeface="Arial Narrow" panose="020B0606020202030204" pitchFamily="34" charset="0"/>
              </a:rPr>
              <a:t>.].</a:t>
            </a:r>
          </a:p>
          <a:p>
            <a:pPr indent="182563" algn="just">
              <a:lnSpc>
                <a:spcPct val="91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b="1" dirty="0" smtClean="0">
                <a:latin typeface="Arial Narrow" panose="020B0606020202030204" pitchFamily="34" charset="0"/>
              </a:rPr>
              <a:t>налогу на добычу газа горючего природного</a:t>
            </a:r>
            <a:r>
              <a:rPr lang="ru-RU" sz="1400" dirty="0" smtClean="0">
                <a:latin typeface="Arial Narrow" panose="020B0606020202030204" pitchFamily="34" charset="0"/>
              </a:rPr>
              <a:t> также наблюдается рост, </a:t>
            </a:r>
            <a:r>
              <a:rPr lang="ru-RU" sz="1400" dirty="0">
                <a:latin typeface="Arial Narrow" panose="020B0606020202030204" pitchFamily="34" charset="0"/>
              </a:rPr>
              <a:t>обусловленный в основном увеличением цены реализации газа за пределы СНГ на 32,5% (с 194,8 до 258,2 долл./тыс. куб. м.) при одновременном росте курса доллара США в декабре 2018 – феврале 2019 на 16,3% (с 57,4 до 66,8 рублей за долл. США) </a:t>
            </a:r>
            <a:r>
              <a:rPr lang="ru-RU" sz="1400" i="1" dirty="0">
                <a:latin typeface="Arial Narrow" panose="020B0606020202030204" pitchFamily="34" charset="0"/>
              </a:rPr>
              <a:t>[дополнительно поступит – </a:t>
            </a:r>
            <a:r>
              <a:rPr lang="ru-RU" sz="1400" b="1" i="1" dirty="0">
                <a:latin typeface="Arial Narrow" panose="020B0606020202030204" pitchFamily="34" charset="0"/>
              </a:rPr>
              <a:t>42,8 </a:t>
            </a:r>
            <a:r>
              <a:rPr lang="ru-RU" sz="1400" b="1" i="1" dirty="0" smtClean="0">
                <a:latin typeface="Arial Narrow" panose="020B0606020202030204" pitchFamily="34" charset="0"/>
              </a:rPr>
              <a:t>млрд </a:t>
            </a:r>
            <a:r>
              <a:rPr lang="ru-RU" sz="1400" b="1" i="1" dirty="0">
                <a:latin typeface="Arial Narrow" panose="020B0606020202030204" pitchFamily="34" charset="0"/>
              </a:rPr>
              <a:t>рублей</a:t>
            </a:r>
            <a:r>
              <a:rPr lang="ru-RU" sz="1400" i="1" dirty="0">
                <a:latin typeface="Arial Narrow" panose="020B0606020202030204" pitchFamily="34" charset="0"/>
              </a:rPr>
              <a:t>, или </a:t>
            </a:r>
            <a:r>
              <a:rPr lang="ru-RU" sz="1400" i="1" dirty="0" smtClean="0">
                <a:latin typeface="Arial Narrow" panose="020B0606020202030204" pitchFamily="34" charset="0"/>
              </a:rPr>
              <a:t>+ </a:t>
            </a:r>
            <a:r>
              <a:rPr lang="ru-RU" sz="1400" i="1" dirty="0">
                <a:latin typeface="Arial Narrow" panose="020B0606020202030204" pitchFamily="34" charset="0"/>
              </a:rPr>
              <a:t>28,9 п.п</a:t>
            </a:r>
            <a:r>
              <a:rPr lang="ru-RU" sz="1400" i="1" dirty="0" smtClean="0">
                <a:latin typeface="Arial Narrow" panose="020B0606020202030204" pitchFamily="34" charset="0"/>
              </a:rPr>
              <a:t>.]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90633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налогу на добычу полезных ископаемых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536544" y="833447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16108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Имущественные налоги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517" y="1124744"/>
            <a:ext cx="41963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имущественных налогов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консолидированный бюджет Российской Федерации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январе-марте 2019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 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193,8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9,2 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5,0%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январе-марте 2018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года.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1141537"/>
            <a:ext cx="37781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Увеличение поступлений по налогу на имущество организаций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4,9% (5,6 млрд рублей) связано с налоговыми платежами за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IV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квартап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2018 года, в котором в большинстве регионов не применялись ранее действовавшие налоговые  льготы в отношении движимого имущества организаций и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энергоэффективных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объектов (ст. 381.1 НК РФ). Также в течение сопоставимых периодов возросли (на 0,3 п.п.) предельные значения налоговых ставок в отношении линейных объектов (магистральные трубопроводы, линии электропередач и другие подобные сооружения) </a:t>
            </a:r>
            <a:b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(п. 3 ст. 380 НК РФ), оптимизированы налоговые ставки и льготы регионального уровня, введены в эксплуатацию новые имущественные комплексы. </a:t>
            </a:r>
          </a:p>
          <a:p>
            <a:pPr algn="just" defTabSz="265113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	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факторы роста поступлений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 имущество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физлиц на 31% (1,3 млрд рублей) </a:t>
            </a:r>
            <a:r>
              <a:rPr lang="ru-RU" sz="1400" dirty="0" smtClean="0">
                <a:latin typeface="Arial Narrow" panose="020B0606020202030204" pitchFamily="34" charset="0"/>
              </a:rPr>
              <a:t>связаны </a:t>
            </a:r>
            <a:r>
              <a:rPr lang="ru-RU" sz="1400" dirty="0">
                <a:latin typeface="Arial Narrow" panose="020B0606020202030204" pitchFamily="34" charset="0"/>
              </a:rPr>
              <a:t>с </a:t>
            </a:r>
            <a:r>
              <a:rPr lang="ru-RU" sz="1400" dirty="0" smtClean="0">
                <a:latin typeface="Arial Narrow" panose="020B0606020202030204" pitchFamily="34" charset="0"/>
              </a:rPr>
              <a:t>ростом в сопоставимый период коэффициентов, применяемых при расчете налога исходя из кадастровой стоимости (п. 8 ст. 408 НК РФ), изменением совокупного объема налоговых начислений (рост на 22% к 2017 году) и ростом собираемости налога, результативной работой по взысканию налоговой задолженности. 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5238" y="2276487"/>
            <a:ext cx="5074834" cy="3888817"/>
            <a:chOff x="-3793649" y="851160"/>
            <a:chExt cx="5218850" cy="3142233"/>
          </a:xfrm>
        </p:grpSpPr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3547487517"/>
                </p:ext>
              </p:extLst>
            </p:nvPr>
          </p:nvGraphicFramePr>
          <p:xfrm>
            <a:off x="-3793649" y="865296"/>
            <a:ext cx="5218850" cy="3128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2" name="Группа 41"/>
            <p:cNvGrpSpPr/>
            <p:nvPr/>
          </p:nvGrpSpPr>
          <p:grpSpPr>
            <a:xfrm>
              <a:off x="-3692255" y="851160"/>
              <a:ext cx="4182836" cy="2962487"/>
              <a:chOff x="-3825062" y="851160"/>
              <a:chExt cx="4182836" cy="2962487"/>
            </a:xfrm>
          </p:grpSpPr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-757842" y="851160"/>
                <a:ext cx="1115616" cy="223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indent="0"/>
                <a:r>
                  <a:rPr lang="ru-RU" altLang="ru-RU" sz="1200" dirty="0" smtClean="0">
                    <a:solidFill>
                      <a:prstClr val="black"/>
                    </a:solidFill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млрд. рублей</a:t>
                </a:r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-3825062" y="1309720"/>
                <a:ext cx="3623000" cy="2503927"/>
                <a:chOff x="-5379873" y="938343"/>
                <a:chExt cx="4821283" cy="3050558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-4679550" y="1186415"/>
                  <a:ext cx="1263413" cy="363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+31,0%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-4383372" y="3141568"/>
                  <a:ext cx="1217530" cy="363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+14,2%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-4182638" y="2665117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+5,1%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3632" y="938343"/>
                  <a:ext cx="3506239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ФЛ 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Rectangle 1"/>
                <p:cNvSpPr>
                  <a:spLocks noChangeArrowheads="1"/>
                </p:cNvSpPr>
                <p:nvPr/>
              </p:nvSpPr>
              <p:spPr bwMode="auto">
                <a:xfrm>
                  <a:off x="-5351765" y="1435740"/>
                  <a:ext cx="4793175" cy="332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Налог на имущество организаций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6" name="Rectangle 1"/>
                <p:cNvSpPr>
                  <a:spLocks noChangeArrowheads="1"/>
                </p:cNvSpPr>
                <p:nvPr/>
              </p:nvSpPr>
              <p:spPr bwMode="auto">
                <a:xfrm>
                  <a:off x="-5379873" y="1923501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Транспортный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-3870127" y="2153973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+9,5%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-2106060" y="1669554"/>
                  <a:ext cx="996389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+4,9%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-3711650" y="3625325"/>
                  <a:ext cx="1002970" cy="36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ru-RU" b="1" dirty="0" smtClean="0">
                      <a:solidFill>
                        <a:srgbClr val="F79646">
                          <a:lumMod val="75000"/>
                        </a:srgbClr>
                      </a:solidFill>
                      <a:latin typeface="Arial Narrow" panose="020B0606020202030204" pitchFamily="34" charset="0"/>
                    </a:rPr>
                    <a:t>- 0,5%</a:t>
                  </a:r>
                  <a:endParaRPr lang="ru-RU" b="1" dirty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7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2903710"/>
                  <a:ext cx="3510868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cs typeface="Times New Roman" pitchFamily="18" charset="0"/>
                    </a:rPr>
                    <a:t>- с физических лиц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8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1" y="3401350"/>
                  <a:ext cx="3510867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Arial Narrow" pitchFamily="34" charset="0"/>
                      <a:ea typeface="Times New Roman" pitchFamily="18" charset="0"/>
                      <a:cs typeface="Times New Roman" pitchFamily="18" charset="0"/>
                    </a:rPr>
                    <a:t>Земельный налог</a:t>
                  </a:r>
                  <a:endParaRPr lang="ru-RU" altLang="ru-RU" sz="24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1" name="Rectangle 1"/>
                <p:cNvSpPr>
                  <a:spLocks noChangeArrowheads="1"/>
                </p:cNvSpPr>
                <p:nvPr/>
              </p:nvSpPr>
              <p:spPr bwMode="auto">
                <a:xfrm>
                  <a:off x="-5367060" y="2414937"/>
                  <a:ext cx="3510866" cy="3324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>
                  <a:lvl1pPr indent="571500"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tabLst>
                      <a:tab pos="5124450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indent="0"/>
                  <a:r>
                    <a:rPr lang="ru-RU" altLang="ru-RU" sz="1600" dirty="0" smtClean="0">
                      <a:solidFill>
                        <a:srgbClr val="4F81BD">
                          <a:lumMod val="50000"/>
                        </a:srgbClr>
                      </a:solidFill>
                      <a:latin typeface="Arial Narrow" pitchFamily="34" charset="0"/>
                      <a:cs typeface="Times New Roman" pitchFamily="18" charset="0"/>
                    </a:rPr>
                    <a:t>- с организаций</a:t>
                  </a:r>
                  <a:endParaRPr lang="ru-RU" altLang="ru-RU" sz="2400" dirty="0" smtClean="0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7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48374" y="2303336"/>
            <a:ext cx="2780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Имущественные налоги</a:t>
            </a:r>
            <a:endParaRPr lang="ru-RU" alt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24000" y="2592000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rPr>
              <a:t>+5,0%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161487501"/>
              </p:ext>
            </p:extLst>
          </p:nvPr>
        </p:nvGraphicFramePr>
        <p:xfrm>
          <a:off x="1115318" y="4262525"/>
          <a:ext cx="2652284" cy="25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212040635"/>
              </p:ext>
            </p:extLst>
          </p:nvPr>
        </p:nvGraphicFramePr>
        <p:xfrm>
          <a:off x="37114" y="1031935"/>
          <a:ext cx="4524196" cy="308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9484" y="8806"/>
            <a:ext cx="8949600" cy="11448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Утилизационный сбор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6429" y="1232182"/>
            <a:ext cx="4083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Рост </a:t>
            </a:r>
            <a:r>
              <a:rPr lang="ru-RU" sz="1400" dirty="0">
                <a:latin typeface="Arial Narrow" panose="020B0606020202030204" pitchFamily="34" charset="0"/>
              </a:rPr>
              <a:t>поступлений </a:t>
            </a:r>
            <a:r>
              <a:rPr lang="ru-RU" sz="1400" b="1" dirty="0" smtClean="0">
                <a:latin typeface="Arial Narrow" panose="020B0606020202030204" pitchFamily="34" charset="0"/>
              </a:rPr>
              <a:t>утилизационного сбора</a:t>
            </a:r>
            <a:r>
              <a:rPr lang="ru-RU" sz="1400" dirty="0" smtClean="0">
                <a:latin typeface="Arial Narrow" panose="020B0606020202030204" pitchFamily="34" charset="0"/>
              </a:rPr>
              <a:t> в январе-марте 2019 года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17,9 млрд. рублей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обусловлен  индексацией </a:t>
            </a:r>
            <a:r>
              <a:rPr lang="ru-RU" sz="1400" dirty="0" smtClean="0">
                <a:latin typeface="Arial Narrow" panose="020B0606020202030204" pitchFamily="34" charset="0"/>
              </a:rPr>
              <a:t>ставок </a:t>
            </a:r>
            <a:r>
              <a:rPr lang="ru-RU" sz="1400" dirty="0">
                <a:latin typeface="Arial Narrow" panose="020B0606020202030204" pitchFamily="34" charset="0"/>
              </a:rPr>
              <a:t>в среднем на 15%, применяемых к </a:t>
            </a:r>
            <a:r>
              <a:rPr lang="ru-RU" sz="1400" dirty="0" smtClean="0">
                <a:latin typeface="Arial Narrow" panose="020B0606020202030204" pitchFamily="34" charset="0"/>
              </a:rPr>
              <a:t>колесным и самоходным </a:t>
            </a:r>
            <a:r>
              <a:rPr lang="ru-RU" sz="1400" dirty="0">
                <a:latin typeface="Arial Narrow" panose="020B0606020202030204" pitchFamily="34" charset="0"/>
              </a:rPr>
              <a:t>транспортным </a:t>
            </a:r>
            <a:r>
              <a:rPr lang="ru-RU" sz="1400" dirty="0" smtClean="0">
                <a:latin typeface="Arial Narrow" panose="020B0606020202030204" pitchFamily="34" charset="0"/>
              </a:rPr>
              <a:t>средствам.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Одновременно с этим</a:t>
            </a:r>
            <a:r>
              <a:rPr lang="ru-RU" sz="1400" dirty="0" smtClean="0">
                <a:latin typeface="Arial Narrow" panose="020B0606020202030204" pitchFamily="34" charset="0"/>
              </a:rPr>
              <a:t>, наблюдается увеличение </a:t>
            </a:r>
            <a:r>
              <a:rPr lang="ru-RU" sz="1400" dirty="0">
                <a:latin typeface="Arial Narrow" panose="020B0606020202030204" pitchFamily="34" charset="0"/>
              </a:rPr>
              <a:t>объёмов производства колесных транспортных средств на </a:t>
            </a:r>
            <a:r>
              <a:rPr lang="ru-RU" sz="1400" dirty="0" smtClean="0">
                <a:latin typeface="Arial Narrow" panose="020B0606020202030204" pitchFamily="34" charset="0"/>
              </a:rPr>
              <a:t>12,1%, а </a:t>
            </a:r>
            <a:r>
              <a:rPr lang="ru-RU" sz="1400" dirty="0">
                <a:latin typeface="Arial Narrow" panose="020B0606020202030204" pitchFamily="34" charset="0"/>
              </a:rPr>
              <a:t>объемов производства самоходных транспортных средств </a:t>
            </a:r>
            <a:r>
              <a:rPr lang="ru-RU" sz="1400" dirty="0" smtClean="0">
                <a:latin typeface="Arial Narrow" panose="020B0606020202030204" pitchFamily="34" charset="0"/>
              </a:rPr>
              <a:t>- на </a:t>
            </a:r>
            <a:r>
              <a:rPr lang="ru-RU" sz="1400" dirty="0">
                <a:latin typeface="Arial Narrow" panose="020B0606020202030204" pitchFamily="34" charset="0"/>
              </a:rPr>
              <a:t>15,4%.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8543" y="1897755"/>
            <a:ext cx="3441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колесные  транспортные средства и прицепы к ним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31840" y="970605"/>
            <a:ext cx="12715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900" dirty="0" smtClean="0">
              <a:solidFill>
                <a:prstClr val="black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543" y="2715440"/>
            <a:ext cx="29712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 за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самоходные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машины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прицепы к ним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18" y="1216822"/>
            <a:ext cx="2687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Утилизационный сбор, всего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67603" y="1540961"/>
            <a:ext cx="8875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+47,0%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9253" y="2418034"/>
            <a:ext cx="87669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+40,5%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6602" y="3242238"/>
            <a:ext cx="124311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2,8 раза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140" y="3711861"/>
            <a:ext cx="448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утилизационному сбору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7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24" y="-14374"/>
            <a:ext cx="9156923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Налоги, уплачиваемые в связи с применением специальных налоговых режимов*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145521"/>
            <a:ext cx="4209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налогов, уплачиваемых в связи с применением специальных налоговых режимов</a:t>
            </a:r>
            <a:r>
              <a:rPr lang="ru-RU" sz="1400" dirty="0">
                <a:latin typeface="Arial Narrow" panose="020B0606020202030204" pitchFamily="34" charset="0"/>
              </a:rPr>
              <a:t>, в </a:t>
            </a:r>
            <a:r>
              <a:rPr lang="ru-RU" sz="1400" dirty="0" smtClean="0">
                <a:latin typeface="Arial Narrow" panose="020B0606020202030204" pitchFamily="34" charset="0"/>
              </a:rPr>
              <a:t>консолидированные бюджеты субъектов Российской </a:t>
            </a:r>
            <a:r>
              <a:rPr lang="ru-RU" sz="1400" dirty="0">
                <a:latin typeface="Arial Narrow" panose="020B0606020202030204" pitchFamily="34" charset="0"/>
              </a:rPr>
              <a:t>Федерации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2019 года составили 112,8 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12,3%, или на 12,2 млрд рублей </a:t>
            </a:r>
            <a:r>
              <a:rPr lang="ru-RU" sz="1400" dirty="0">
                <a:latin typeface="Arial Narrow" panose="020B0606020202030204" pitchFamily="34" charset="0"/>
              </a:rPr>
              <a:t>больше, чем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 (в основном за счет роста налоговой базы по УСН и ЕСХН, а также продолжающейся активной динамики роста количества плательщиков, работающих на патентной системе налогообложения). </a:t>
            </a:r>
            <a:r>
              <a:rPr lang="ru-RU" sz="1400" dirty="0">
                <a:latin typeface="Arial Narrow" panose="020B0606020202030204" pitchFamily="34" charset="0"/>
              </a:rPr>
              <a:t>При этом в </a:t>
            </a:r>
            <a:r>
              <a:rPr lang="ru-RU" sz="1400" dirty="0" smtClean="0">
                <a:latin typeface="Arial Narrow" panose="020B0606020202030204" pitchFamily="34" charset="0"/>
              </a:rPr>
              <a:t>местные бюджеты поступило 41,2 млрд рублей, что на 3,1 млрд рублей, или на 8,0% больше, чем 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2018 года.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 1 января 2019 года в соответствии с Федеральным законом от 27.11.2018 № 422-ФЗ начался эксперимент по введению специального налогового режима «Налог на профессиональный доход</a:t>
            </a:r>
            <a:r>
              <a:rPr lang="ru-RU" sz="1400" dirty="0" smtClean="0">
                <a:latin typeface="Arial Narrow" panose="020B0606020202030204" pitchFamily="34" charset="0"/>
              </a:rPr>
              <a:t>», </a:t>
            </a:r>
            <a:r>
              <a:rPr lang="ru-RU" sz="1400" dirty="0">
                <a:latin typeface="Arial Narrow" panose="020B0606020202030204" pitchFamily="34" charset="0"/>
              </a:rPr>
              <a:t>который </a:t>
            </a:r>
            <a:r>
              <a:rPr lang="ru-RU" sz="1400" dirty="0" smtClean="0">
                <a:latin typeface="Arial Narrow" panose="020B0606020202030204" pitchFamily="34" charset="0"/>
              </a:rPr>
              <a:t>реализуется пока в </a:t>
            </a:r>
            <a:r>
              <a:rPr lang="ru-RU" sz="1400" dirty="0">
                <a:latin typeface="Arial Narrow" panose="020B0606020202030204" pitchFamily="34" charset="0"/>
              </a:rPr>
              <a:t>4 регионах: в Москве, в Московской и Калужской областях, а также в Республике Татарстан.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квартале </a:t>
            </a:r>
            <a:r>
              <a:rPr lang="ru-RU" sz="1400" dirty="0">
                <a:latin typeface="Arial Narrow" panose="020B0606020202030204" pitchFamily="34" charset="0"/>
              </a:rPr>
              <a:t>2019 года  в качестве налогоплательщиков налога на профессиональный доход зарегистрировались более 56 тыс. </a:t>
            </a:r>
            <a:r>
              <a:rPr lang="ru-RU" sz="1400" dirty="0" smtClean="0">
                <a:latin typeface="Arial Narrow" panose="020B0606020202030204" pitchFamily="34" charset="0"/>
              </a:rPr>
              <a:t>человек, </a:t>
            </a:r>
            <a:r>
              <a:rPr lang="ru-RU" sz="1400" dirty="0">
                <a:latin typeface="Arial Narrow" panose="020B0606020202030204" pitchFamily="34" charset="0"/>
              </a:rPr>
              <a:t>суммарный оборот по которым составил почти 3 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Сумма уплаченного налога этой категорией налогоплательщиков составила </a:t>
            </a:r>
            <a:r>
              <a:rPr lang="ru-RU" sz="1400" dirty="0">
                <a:latin typeface="Arial Narrow" panose="020B0606020202030204" pitchFamily="34" charset="0"/>
              </a:rPr>
              <a:t>более 23,7 </a:t>
            </a:r>
            <a:r>
              <a:rPr lang="ru-RU" sz="1400" dirty="0" smtClean="0">
                <a:latin typeface="Arial Narrow" panose="020B0606020202030204" pitchFamily="34" charset="0"/>
              </a:rPr>
              <a:t>млн рублей.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60478" y="173609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309" y="1146954"/>
            <a:ext cx="453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поступления налогов, уплачиваемых в связи с применением специальных налоговых режимов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квартале 201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13" y="44074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Численность плательщиков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налогов, уплачиваемых в связи с применением </a:t>
            </a:r>
            <a:r>
              <a:rPr lang="ru-RU" sz="12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спецрежимов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, по видам налогов в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2017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32008" y="4891107"/>
            <a:ext cx="2969971" cy="1706245"/>
            <a:chOff x="342780" y="4782972"/>
            <a:chExt cx="2969971" cy="1706245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1429119088"/>
                </p:ext>
              </p:extLst>
            </p:nvPr>
          </p:nvGraphicFramePr>
          <p:xfrm>
            <a:off x="342780" y="4782972"/>
            <a:ext cx="2924810" cy="170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1195290" y="5085184"/>
              <a:ext cx="69389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+ 1,0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Надпись 2"/>
            <p:cNvSpPr txBox="1">
              <a:spLocks noChangeArrowheads="1"/>
            </p:cNvSpPr>
            <p:nvPr/>
          </p:nvSpPr>
          <p:spPr bwMode="auto">
            <a:xfrm>
              <a:off x="1889185" y="5661248"/>
              <a:ext cx="560705" cy="29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Aft>
                  <a:spcPts val="750"/>
                </a:spcAft>
              </a:pP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+</a:t>
              </a:r>
              <a:r>
                <a:rPr lang="ru-RU" sz="1200" b="1" i="1" dirty="0" smtClean="0">
                  <a:solidFill>
                    <a:srgbClr val="E36C0A"/>
                  </a:solidFill>
                  <a:latin typeface="Arial Narrow"/>
                  <a:ea typeface="Times New Roman"/>
                </a:rPr>
                <a:t>0,7</a:t>
              </a:r>
              <a:r>
                <a:rPr lang="ru-RU" sz="1200" b="1" i="1" dirty="0" smtClean="0">
                  <a:solidFill>
                    <a:srgbClr val="E36C0A"/>
                  </a:solidFill>
                  <a:effectLst/>
                  <a:latin typeface="Arial Narrow"/>
                  <a:ea typeface="Times New Roman"/>
                </a:rPr>
                <a:t>%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2374856" y="5576788"/>
              <a:ext cx="937895" cy="444500"/>
              <a:chOff x="0" y="0"/>
              <a:chExt cx="938254" cy="445080"/>
            </a:xfrm>
          </p:grpSpPr>
          <p:sp>
            <p:nvSpPr>
              <p:cNvPr id="22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47708"/>
                <a:ext cx="938254" cy="397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Aft>
                    <a:spcPts val="750"/>
                  </a:spcAft>
                </a:pP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в </a:t>
                </a:r>
                <a:r>
                  <a:rPr lang="ru-RU" sz="1200" b="1" i="1" dirty="0" smtClean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1,6 </a:t>
                </a:r>
                <a:r>
                  <a:rPr lang="ru-RU" sz="1200" b="1" i="1" dirty="0">
                    <a:solidFill>
                      <a:srgbClr val="E36C0A"/>
                    </a:solidFill>
                    <a:effectLst/>
                    <a:latin typeface="Arial Narrow"/>
                    <a:ea typeface="Times New Roman"/>
                  </a:rPr>
                  <a:t>раза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3" name="Прямая со стрелкой 22"/>
              <p:cNvCxnSpPr/>
              <p:nvPr/>
            </p:nvCxnSpPr>
            <p:spPr>
              <a:xfrm flipV="1">
                <a:off x="119269" y="0"/>
                <a:ext cx="0" cy="278296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475244" y="6516052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* - за исключением СРП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0610" y="1612357"/>
            <a:ext cx="4553438" cy="2787991"/>
            <a:chOff x="450610" y="1865145"/>
            <a:chExt cx="4553438" cy="278799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50610" y="1865145"/>
              <a:ext cx="4553438" cy="2787991"/>
              <a:chOff x="281132" y="1865145"/>
              <a:chExt cx="4882476" cy="2315290"/>
            </a:xfrm>
          </p:grpSpPr>
          <p:graphicFrame>
            <p:nvGraphicFramePr>
              <p:cNvPr id="18" name="Диаграмма 17"/>
              <p:cNvGraphicFramePr/>
              <p:nvPr>
                <p:extLst>
                  <p:ext uri="{D42A27DB-BD31-4B8C-83A1-F6EECF244321}">
                    <p14:modId xmlns:p14="http://schemas.microsoft.com/office/powerpoint/2010/main" val="952445361"/>
                  </p:ext>
                </p:extLst>
              </p:nvPr>
            </p:nvGraphicFramePr>
            <p:xfrm>
              <a:off x="339072" y="1865145"/>
              <a:ext cx="4824536" cy="23152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Прямоугольник 5"/>
              <p:cNvSpPr/>
              <p:nvPr/>
            </p:nvSpPr>
            <p:spPr>
              <a:xfrm>
                <a:off x="2562693" y="2659260"/>
                <a:ext cx="886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+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16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,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5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339072" y="2881636"/>
                <a:ext cx="1115616" cy="281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24450" algn="l"/>
                  </a:tabLst>
                </a:pP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ЕНВД</a:t>
                </a:r>
                <a:endParaRPr kumimoji="0" lang="ru-RU" altLang="ru-RU" sz="240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38" name="Rectangle 1"/>
              <p:cNvSpPr>
                <a:spLocks noChangeArrowheads="1"/>
              </p:cNvSpPr>
              <p:nvPr/>
            </p:nvSpPr>
            <p:spPr bwMode="auto">
              <a:xfrm>
                <a:off x="299564" y="3263162"/>
                <a:ext cx="1115616" cy="281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24450" algn="l"/>
                  </a:tabLst>
                </a:pP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ЕСХН</a:t>
                </a:r>
                <a:endParaRPr kumimoji="0" lang="ru-RU" altLang="ru-RU" sz="240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281132" y="3651328"/>
                <a:ext cx="1115616" cy="281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24450" algn="l"/>
                  </a:tabLst>
                </a:pP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Патент</a:t>
                </a:r>
                <a:endParaRPr kumimoji="0" lang="ru-RU" altLang="ru-RU" sz="240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454688" y="3034406"/>
                <a:ext cx="7328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-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8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,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3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342780" y="2502715"/>
                <a:ext cx="2336043" cy="281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24450" algn="l"/>
                  </a:tabLst>
                </a:pP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УСН</a:t>
                </a:r>
                <a:endParaRPr kumimoji="0" lang="ru-RU" altLang="ru-RU" sz="240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342780" y="2104929"/>
                <a:ext cx="2336043" cy="281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5715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5124450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5124450" algn="l"/>
                  </a:tabLst>
                </a:pP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itchFamily="34" charset="0"/>
                    <a:cs typeface="Times New Roman" pitchFamily="18" charset="0"/>
                  </a:rPr>
                  <a:t>ВСЕГО</a:t>
                </a:r>
                <a:endParaRPr kumimoji="0" lang="ru-RU" altLang="ru-RU" sz="2400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3246153" y="2371409"/>
              <a:ext cx="886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+ 12,3%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1176210"/>
              </p:ext>
            </p:extLst>
          </p:nvPr>
        </p:nvGraphicFramePr>
        <p:xfrm>
          <a:off x="274707" y="1123632"/>
          <a:ext cx="4701771" cy="263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>
                <a:latin typeface="Arial Narrow" panose="020B0606020202030204" pitchFamily="34" charset="0"/>
              </a:rPr>
              <a:t>Страховые взносы на обязательное социальное страхование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6682" y="1655691"/>
            <a:ext cx="3835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Поступления </a:t>
            </a:r>
            <a:r>
              <a:rPr lang="ru-RU" sz="1400" b="1" dirty="0">
                <a:latin typeface="Arial Narrow" panose="020B0606020202030204" pitchFamily="34" charset="0"/>
              </a:rPr>
              <a:t>страховых взносов</a:t>
            </a:r>
            <a:r>
              <a:rPr lang="ru-RU" sz="1400" dirty="0">
                <a:latin typeface="Arial Narrow" panose="020B0606020202030204" pitchFamily="34" charset="0"/>
              </a:rPr>
              <a:t> на обязательное социальное страхование, администрируемых ФНС России,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январе-марте 2019 года </a:t>
            </a:r>
            <a:r>
              <a:rPr lang="ru-RU" sz="1400" dirty="0">
                <a:latin typeface="Arial Narrow" panose="020B0606020202030204" pitchFamily="34" charset="0"/>
              </a:rPr>
              <a:t>составили </a:t>
            </a:r>
            <a:r>
              <a:rPr lang="ru-RU" sz="1400" b="1" dirty="0" smtClean="0">
                <a:latin typeface="Arial Narrow" panose="020B0606020202030204" pitchFamily="34" charset="0"/>
              </a:rPr>
              <a:t>1 487,9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latin typeface="Arial Narrow" panose="020B0606020202030204" pitchFamily="34" charset="0"/>
              </a:rPr>
              <a:t>10,0</a:t>
            </a:r>
            <a:r>
              <a:rPr lang="ru-RU" sz="1400" b="1" dirty="0" smtClean="0">
                <a:latin typeface="Arial Narrow" panose="020B0606020202030204" pitchFamily="34" charset="0"/>
              </a:rPr>
              <a:t>%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или на </a:t>
            </a:r>
            <a:r>
              <a:rPr lang="ru-RU" sz="1400" b="1" dirty="0" smtClean="0">
                <a:latin typeface="Arial Narrow" panose="020B0606020202030204" pitchFamily="34" charset="0"/>
              </a:rPr>
              <a:t>134,8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больше </a:t>
            </a:r>
            <a:r>
              <a:rPr lang="ru-RU" sz="1400" dirty="0" smtClean="0">
                <a:latin typeface="Arial Narrow" panose="020B0606020202030204" pitchFamily="34" charset="0"/>
              </a:rPr>
              <a:t>аналогичного периода 2018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Темпы роста поступлений страховых взносов, администрируемых ФНС России, в государственные внебюджетные фонды Российской Федерации в </a:t>
            </a:r>
            <a:r>
              <a:rPr lang="ru-RU" sz="1400" dirty="0" smtClean="0">
                <a:latin typeface="Arial Narrow" panose="020B0606020202030204" pitchFamily="34" charset="0"/>
              </a:rPr>
              <a:t>январе-марте 2019 года </a:t>
            </a:r>
            <a:r>
              <a:rPr lang="ru-RU" sz="1400" dirty="0">
                <a:latin typeface="Arial Narrow" panose="020B0606020202030204" pitchFamily="34" charset="0"/>
              </a:rPr>
              <a:t>превышают темпы роста заработной платы (</a:t>
            </a:r>
            <a:r>
              <a:rPr lang="ru-RU" sz="1400" dirty="0" smtClean="0">
                <a:latin typeface="Arial Narrow" panose="020B0606020202030204" pitchFamily="34" charset="0"/>
              </a:rPr>
              <a:t>106,5%)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3,5 </a:t>
            </a:r>
            <a:r>
              <a:rPr lang="ru-RU" sz="1400" dirty="0">
                <a:latin typeface="Arial Narrow" panose="020B0606020202030204" pitchFamily="34" charset="0"/>
              </a:rPr>
              <a:t>п.п., в том числе темпы роста поступлений в ПФР – на </a:t>
            </a:r>
            <a:r>
              <a:rPr lang="ru-RU" sz="1400" dirty="0" smtClean="0">
                <a:latin typeface="Arial Narrow" panose="020B0606020202030204" pitchFamily="34" charset="0"/>
              </a:rPr>
              <a:t>3,4 </a:t>
            </a:r>
            <a:r>
              <a:rPr lang="ru-RU" sz="1400" dirty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Таким образом, за счет превышения динамики поступлений над заработной платой дополнительно поступило по всем фондам порядка </a:t>
            </a:r>
            <a:r>
              <a:rPr lang="ru-RU" sz="1400" b="1" dirty="0" smtClean="0">
                <a:latin typeface="Arial Narrow" panose="020B0606020202030204" pitchFamily="34" charset="0"/>
              </a:rPr>
              <a:t>46,9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20853" y="103624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4095" y="1627116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+ 10,0%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72768" y="1918402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ПФР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20362" y="2472767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ФОМС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407836" y="3025964"/>
            <a:ext cx="1115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ФСС</a:t>
            </a:r>
            <a:endParaRPr kumimoji="0" lang="ru-RU" altLang="ru-RU" sz="2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2540" y="2180481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+ 9,9%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0362" y="1368370"/>
            <a:ext cx="23360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24450" algn="l"/>
              </a:tabLst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Страховые взносы на ОСС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-19038" y="0"/>
            <a:ext cx="822960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cap="all" dirty="0" smtClean="0">
                <a:latin typeface="Arial Narrow" panose="020B0606020202030204" pitchFamily="34" charset="0"/>
              </a:rPr>
              <a:t>Контрольная работа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87" y="2708920"/>
            <a:ext cx="4451955" cy="3323987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Развитие и совершенствование механизмов налогового контроля направлено на повышение качества и эффективности выявления сокрытой налоговой базы и недостоверной информации при расчете налогов, сборов и страховых взносов при неукоснительном соблюдении законных прав и интересов налогоплательщиков и плательщиков страховых взносов.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Применение риск-ориентированного подхода позволяет, </a:t>
            </a:r>
            <a:r>
              <a:rPr lang="ru-RU" sz="1400" dirty="0" err="1" smtClean="0">
                <a:latin typeface="Arial Narrow" panose="020B0606020202030204" pitchFamily="34" charset="0"/>
              </a:rPr>
              <a:t>минимизируя</a:t>
            </a:r>
            <a:r>
              <a:rPr lang="ru-RU" sz="1400" dirty="0" smtClean="0">
                <a:latin typeface="Arial Narrow" panose="020B0606020202030204" pitchFamily="34" charset="0"/>
              </a:rPr>
              <a:t> административную нагрузку на бизнес сообщество, обеспечить оперативное установление и устранение налоговых правонарушений, а также их профилактику и предупреждение.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 результатам проведенных выездных налоговых </a:t>
            </a:r>
            <a:r>
              <a:rPr lang="ru-RU" sz="1400" dirty="0">
                <a:latin typeface="Arial Narrow" panose="020B0606020202030204" pitchFamily="34" charset="0"/>
              </a:rPr>
              <a:t>проверок </a:t>
            </a: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бюджет дополнительно поступило 48 </a:t>
            </a:r>
            <a:r>
              <a:rPr lang="ru-RU" sz="1400" dirty="0" smtClean="0">
                <a:latin typeface="Arial Narrow" panose="020B0606020202030204" pitchFamily="34" charset="0"/>
              </a:rPr>
              <a:t>млрд рублей. 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67399" y="1048584"/>
            <a:ext cx="4394960" cy="696339"/>
            <a:chOff x="278053" y="1047990"/>
            <a:chExt cx="4394960" cy="69633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606" t="26901" r="28147" b="38100"/>
            <a:stretch/>
          </p:blipFill>
          <p:spPr>
            <a:xfrm>
              <a:off x="278053" y="1086648"/>
              <a:ext cx="443882" cy="4166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50654" y="1047990"/>
              <a:ext cx="1678622" cy="696339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Поступило по результатам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контрольно-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налитической работы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	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38275" y="1126206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+19%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89773" y="1095365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29276" y="1125607"/>
              <a:ext cx="14872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81,7 </a:t>
              </a:r>
              <a:r>
                <a:rPr lang="ru-RU" sz="11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</a:t>
              </a: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рублей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68400" y="1659600"/>
            <a:ext cx="4501862" cy="662115"/>
            <a:chOff x="235908" y="1599122"/>
            <a:chExt cx="4501862" cy="662115"/>
          </a:xfrm>
        </p:grpSpPr>
        <p:sp>
          <p:nvSpPr>
            <p:cNvPr id="5" name="TextBox 4"/>
            <p:cNvSpPr txBox="1"/>
            <p:nvPr/>
          </p:nvSpPr>
          <p:spPr>
            <a:xfrm>
              <a:off x="707508" y="1638722"/>
              <a:ext cx="1958830" cy="62251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 т.ч. по результатам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аналитической работы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businessman3.png"/>
            <p:cNvPicPr/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235908" y="1690795"/>
              <a:ext cx="474058" cy="4940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3804501" y="1671122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в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 2,4 </a:t>
              </a: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раза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45108" y="1599122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86130" y="1671122"/>
              <a:ext cx="14804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28,6 </a:t>
              </a: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млрд рублей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932351" y="2708920"/>
            <a:ext cx="4000267" cy="203132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Мотивирование налогоплательщиков к добровольному исполнению своих текущих налоговых обязательств является основным акцентом при </a:t>
            </a:r>
            <a:r>
              <a:rPr lang="ru-RU" sz="1400" dirty="0">
                <a:latin typeface="Arial Narrow" panose="020B0606020202030204" pitchFamily="34" charset="0"/>
              </a:rPr>
              <a:t>осуществлении налогового </a:t>
            </a:r>
            <a:r>
              <a:rPr lang="ru-RU" sz="1400" dirty="0" smtClean="0">
                <a:latin typeface="Arial Narrow" panose="020B0606020202030204" pitchFamily="34" charset="0"/>
              </a:rPr>
              <a:t>контроля.</a:t>
            </a:r>
          </a:p>
          <a:p>
            <a:pPr indent="450000" algn="just"/>
            <a:r>
              <a:rPr lang="ru-RU" sz="1400" dirty="0" smtClean="0">
                <a:latin typeface="Arial Narrow" panose="020B0606020202030204" pitchFamily="34" charset="0"/>
              </a:rPr>
              <a:t>По результатам аналитической работы посредством добровольной уплаты дополнительно поступило 28,6 млрд рублей, что составляет 35% в общем объеме поступлений в бюджет по результатам контрольно-аналитической работы.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6787" y="979371"/>
            <a:ext cx="4358571" cy="563409"/>
            <a:chOff x="5003449" y="945900"/>
            <a:chExt cx="4358571" cy="563409"/>
          </a:xfrm>
        </p:grpSpPr>
        <p:sp>
          <p:nvSpPr>
            <p:cNvPr id="32" name="TextBox 31"/>
            <p:cNvSpPr txBox="1"/>
            <p:nvPr/>
          </p:nvSpPr>
          <p:spPr>
            <a:xfrm>
              <a:off x="5380410" y="945900"/>
              <a:ext cx="914400" cy="546963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Количество выездных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налоговых проверок</a:t>
              </a:r>
              <a:endPara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352438" y="955311"/>
              <a:ext cx="127283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2,7 </a:t>
              </a:r>
            </a:p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тыс. проверок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8" name="verified7.png"/>
            <p:cNvPicPr/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5003449" y="971817"/>
              <a:ext cx="369447" cy="52248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Прямоугольник 29"/>
            <p:cNvSpPr/>
            <p:nvPr/>
          </p:nvSpPr>
          <p:spPr>
            <a:xfrm rot="10800000">
              <a:off x="8396662" y="955311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527282" y="1006052"/>
              <a:ext cx="834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-35,5%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3886" y="1659303"/>
            <a:ext cx="4391045" cy="601959"/>
            <a:chOff x="5002285" y="1649865"/>
            <a:chExt cx="4391045" cy="601959"/>
          </a:xfrm>
        </p:grpSpPr>
        <p:sp>
          <p:nvSpPr>
            <p:cNvPr id="33" name="TextBox 32"/>
            <p:cNvSpPr txBox="1"/>
            <p:nvPr/>
          </p:nvSpPr>
          <p:spPr>
            <a:xfrm>
              <a:off x="5350850" y="1703542"/>
              <a:ext cx="914400" cy="548282"/>
            </a:xfrm>
            <a:prstGeom prst="rect">
              <a:avLst/>
            </a:prstGeom>
          </p:spPr>
          <p:txBody>
            <a:bodyPr wrap="none" lIns="104105" tIns="52052" rIns="104105" bIns="52052" anchor="ctr">
              <a:noAutofit/>
            </a:bodyPr>
            <a:lstStyle/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 smtClean="0">
                  <a:latin typeface="Arial Narrow" panose="020B0606020202030204" pitchFamily="34" charset="0"/>
                </a:rPr>
                <a:t>Эффективность одной </a:t>
              </a:r>
            </a:p>
            <a:p>
              <a:pPr defTabSz="1041034" fontAlgn="auto">
                <a:spcAft>
                  <a:spcPts val="0"/>
                </a:spcAft>
                <a:defRPr/>
              </a:pPr>
              <a:r>
                <a:rPr lang="ru-RU" sz="1400" b="1" dirty="0">
                  <a:latin typeface="Arial Narrow" panose="020B0606020202030204" pitchFamily="34" charset="0"/>
                </a:rPr>
                <a:t>в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ыездной налоговой проверки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312163" y="1722321"/>
              <a:ext cx="1346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23,1 </a:t>
              </a: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млн рублей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0590" t="26901" r="29132" b="37400"/>
            <a:stretch/>
          </p:blipFill>
          <p:spPr>
            <a:xfrm>
              <a:off x="5002285" y="1752186"/>
              <a:ext cx="435248" cy="457174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8428399" y="1649865"/>
              <a:ext cx="4010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Arial Narrow" panose="020B0606020202030204" pitchFamily="34" charset="0"/>
                  <a:sym typeface="Symbol"/>
                </a:rPr>
                <a:t></a:t>
              </a:r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559447" y="1722162"/>
              <a:ext cx="833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+16,6%</a:t>
              </a:r>
              <a:endParaRPr lang="ru-RU" sz="13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3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23644"/>
            <a:ext cx="822960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cap="all" dirty="0" smtClean="0"/>
              <a:t>Камеральный контроль</a:t>
            </a:r>
            <a:endParaRPr lang="ru-RU" sz="1800" cap="all" dirty="0"/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3573016"/>
            <a:ext cx="8648638" cy="2884138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Внедрение ФНС России риск - ориентированного подхода к проведению проверок, усиление аналитической составляющей в контрольной работе, а также применение новейших автоматизированных аналитических инструментов, позволили значительно повысить дисциплинированность налогоплательщиков, сделать основной упор не на наказание, а на побуждение к добровольному уточнению и исполнению своих налоговых обязательств.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Так, показатель сумм увеличенных налоговых обязательств по уточненным налоговым декларациям, представленным налогоплательщиками в связи с самостоятельной оценкой рисков согласно критериям, разработанным </a:t>
            </a:r>
            <a:r>
              <a:rPr lang="ru-RU" sz="1400" dirty="0" smtClean="0">
                <a:latin typeface="Arial Narrow" panose="020B0606020202030204" pitchFamily="34" charset="0"/>
              </a:rPr>
              <a:t>ФНС России, за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 2019 года </a:t>
            </a:r>
            <a:r>
              <a:rPr lang="ru-RU" sz="1400" dirty="0">
                <a:latin typeface="Arial Narrow" panose="020B0606020202030204" pitchFamily="34" charset="0"/>
              </a:rPr>
              <a:t>по сравнению </a:t>
            </a: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кварталом 2018 года </a:t>
            </a:r>
            <a:r>
              <a:rPr lang="ru-RU" sz="1400" dirty="0">
                <a:latin typeface="Arial Narrow" panose="020B0606020202030204" pitchFamily="34" charset="0"/>
              </a:rPr>
              <a:t>увеличился </a:t>
            </a:r>
            <a:r>
              <a:rPr lang="ru-RU" sz="1400" dirty="0" smtClean="0">
                <a:latin typeface="Arial Narrow" panose="020B0606020202030204" pitchFamily="34" charset="0"/>
              </a:rPr>
              <a:t>в 1,6 раза, 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4,9 млрд рублей </a:t>
            </a:r>
            <a:r>
              <a:rPr lang="ru-RU" sz="1400" dirty="0">
                <a:latin typeface="Arial Narrow" panose="020B0606020202030204" pitchFamily="34" charset="0"/>
              </a:rPr>
              <a:t>и составил </a:t>
            </a:r>
            <a:r>
              <a:rPr lang="ru-RU" sz="1400" dirty="0" smtClean="0">
                <a:latin typeface="Arial Narrow" panose="020B0606020202030204" pitchFamily="34" charset="0"/>
              </a:rPr>
              <a:t>13,2 млрд </a:t>
            </a:r>
            <a:r>
              <a:rPr lang="ru-RU" sz="1400" dirty="0">
                <a:latin typeface="Arial Narrow" panose="020B0606020202030204" pitchFamily="34" charset="0"/>
              </a:rPr>
              <a:t>рублей.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802003" y="891633"/>
            <a:ext cx="8098155" cy="2140708"/>
            <a:chOff x="934279" y="880725"/>
            <a:chExt cx="7609659" cy="133165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55837" y="1142335"/>
              <a:ext cx="788101" cy="229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sym typeface="Symbol"/>
                </a:rPr>
                <a:t>- 62,0%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934279" y="880725"/>
              <a:ext cx="6994015" cy="1331654"/>
              <a:chOff x="934279" y="880725"/>
              <a:chExt cx="6994015" cy="133165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56592" y="1659049"/>
                <a:ext cx="2236378" cy="553330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Суммы возмещения НДС,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восстановленные вышестоящими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 и арбитражными </a:t>
                </a:r>
                <a:endPara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судами после 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признания их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необоснованными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налоговыми органами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34279" y="1051799"/>
                <a:ext cx="2345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Доначислено</a:t>
                </a:r>
                <a:r>
                  <a:rPr lang="ru-RU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 по </a:t>
                </a: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результатам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675625" y="1142335"/>
                <a:ext cx="837809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- 43,1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0800000">
                <a:off x="3416892" y="13484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64698" y="980784"/>
                <a:ext cx="914400" cy="546963"/>
              </a:xfrm>
              <a:prstGeom prst="rect">
                <a:avLst/>
              </a:prstGeom>
            </p:spPr>
            <p:txBody>
              <a:bodyPr wrap="none" lIns="104105" tIns="52052" rIns="104105" bIns="52052" anchor="ctr">
                <a:normAutofit/>
              </a:bodyPr>
              <a:lstStyle/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Поступило по результатам </a:t>
                </a:r>
              </a:p>
              <a:p>
                <a:pPr defTabSz="1041034" fontAlgn="auto">
                  <a:spcAft>
                    <a:spcPts val="0"/>
                  </a:spcAft>
                  <a:defRPr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rPr>
                  <a:t>камеральных проверок</a:t>
                </a:r>
                <a:endPara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675624" y="1621768"/>
                <a:ext cx="837808" cy="229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  <a:sym typeface="Symbol"/>
                  </a:rPr>
                  <a:t>- 40,7</a:t>
                </a: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% </a:t>
                </a:r>
                <a:endParaRPr lang="ru-RU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 rot="10800000">
                <a:off x="7527222" y="880725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0800000">
                <a:off x="3423809" y="882742"/>
                <a:ext cx="40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rgbClr val="0070C0"/>
                    </a:solidFill>
                    <a:latin typeface="Arial Narrow" panose="020B0606020202030204" pitchFamily="34" charset="0"/>
                    <a:sym typeface="Symbol"/>
                  </a:rPr>
                  <a:t></a:t>
                </a:r>
                <a:endParaRPr lang="ru-RU" dirty="0"/>
              </a:p>
            </p:txBody>
          </p:sp>
        </p:grpSp>
      </p:grp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5002613" y="1327839"/>
            <a:ext cx="443882" cy="41665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397862" y="1327839"/>
            <a:ext cx="435248" cy="457174"/>
          </a:xfrm>
          <a:prstGeom prst="rect">
            <a:avLst/>
          </a:prstGeom>
        </p:spPr>
      </p:pic>
      <p:pic>
        <p:nvPicPr>
          <p:cNvPr id="57" name="Picture 4" descr="Z:\Мои документы\bar-ch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7" y="2145257"/>
            <a:ext cx="454521" cy="4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802003" y="1569635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10,0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22403" y="1630556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5,1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businessman3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36352" y="2343112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1"/>
          <p:cNvSpPr txBox="1"/>
          <p:nvPr/>
        </p:nvSpPr>
        <p:spPr>
          <a:xfrm>
            <a:off x="5385053" y="1988840"/>
            <a:ext cx="2211283" cy="1101229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увеличенных налоговых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обязательств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 уточненным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налоговым декларациям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10410" y="284767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13,2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44501" y="2210807"/>
            <a:ext cx="4010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061468" y="229992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1,6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2003" y="3103452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0,5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9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Налоговый контроль цен  </a:t>
            </a:r>
            <a:endParaRPr lang="ru-RU" sz="1800" cap="all" dirty="0"/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 bwMode="auto">
          <a:xfrm>
            <a:off x="8418792" y="62754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865" y="953765"/>
            <a:ext cx="30608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полноты исчисления и уплаты налогов 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связи с совершением сделок между взаимозависимыми лицами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" y="1040159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589971" y="1160469"/>
            <a:ext cx="66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38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260470" y="2564536"/>
            <a:ext cx="443882" cy="4166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6696" y="2494592"/>
            <a:ext cx="288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доначислений налога на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прибыль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2567" y="2625535"/>
            <a:ext cx="15392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4,6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800" y="1991900"/>
            <a:ext cx="306086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Вынесено решений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0" y="1874972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84511" y="1979253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31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18122" y="1054432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уведомлений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сделках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11487" y="1155734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797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ед.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054" y="1918068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сделок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71691" y="200530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992,3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тыс. ед.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7073" y="2492194"/>
            <a:ext cx="223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контролируемых сделок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43295" y="2610688"/>
            <a:ext cx="14558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6,9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трлн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verified7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715527" y="1061734"/>
            <a:ext cx="369447" cy="52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34" y="1874557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709559" y="2613360"/>
            <a:ext cx="443882" cy="416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0469" y="3212976"/>
            <a:ext cx="8638673" cy="353943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рамках проведения контроля полноты начисления и уплаты налогов в связи с совершением сделок между взаимозависимыми лицами за период 2014-2019 гг. назначено 38 проверок.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01.04.2019: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- уменьшены </a:t>
            </a:r>
            <a:r>
              <a:rPr lang="ru-RU" sz="1400" dirty="0">
                <a:latin typeface="Arial Narrow" panose="020B0606020202030204" pitchFamily="34" charset="0"/>
              </a:rPr>
              <a:t>убытки на сумму 2,8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что привело к увеличению суммы налога на прибыль к уплате в бюджет на 0,56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 в налоговых периодах использования убытков в уменьшение налоговой </a:t>
            </a:r>
            <a:r>
              <a:rPr lang="ru-RU" sz="1400" dirty="0" smtClean="0">
                <a:latin typeface="Arial Narrow" panose="020B0606020202030204" pitchFamily="34" charset="0"/>
              </a:rPr>
              <a:t>базы.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стадии проведения и оформления результатов находится 7 </a:t>
            </a:r>
            <a:r>
              <a:rPr lang="ru-RU" sz="1400" dirty="0" smtClean="0">
                <a:latin typeface="Arial Narrow" panose="020B0606020202030204" pitchFamily="34" charset="0"/>
              </a:rPr>
              <a:t>проверок.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рамках реализации полномочий, предусмотренных главой 14.6 НК РФ, по состоянию на </a:t>
            </a:r>
            <a:r>
              <a:rPr lang="ru-RU" sz="1400" dirty="0" smtClean="0">
                <a:latin typeface="Arial Narrow" panose="020B0606020202030204" pitchFamily="34" charset="0"/>
              </a:rPr>
              <a:t>01.04.2019</a:t>
            </a:r>
            <a:r>
              <a:rPr lang="ru-RU" sz="1400" dirty="0">
                <a:latin typeface="Arial Narrow" panose="020B0606020202030204" pitchFamily="34" charset="0"/>
              </a:rPr>
              <a:t>: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</a:t>
            </a:r>
            <a:r>
              <a:rPr lang="ru-RU" sz="1400" dirty="0" smtClean="0">
                <a:latin typeface="Arial Narrow" panose="020B0606020202030204" pitchFamily="34" charset="0"/>
              </a:rPr>
              <a:t>заключено </a:t>
            </a:r>
            <a:r>
              <a:rPr lang="ru-RU" sz="1400" dirty="0">
                <a:latin typeface="Arial Narrow" panose="020B0606020202030204" pitchFamily="34" charset="0"/>
              </a:rPr>
              <a:t>1 соглашение о ценообразовании для целей налогообложения в отношении сделок по реализации нефти на внутреннем рынке;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проведена проверка 5 отчетов по исполнению налогоплательщиками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стадии рассмотрения и анализа находится 2 отчета по исполнению условий ранее заключенных соглашений о ценообразовании.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состоянию на 01.04.2019 ФНС России рассматриваются 13 заявлений о заключении соглашений о ценообразовании для целей налогообложения, 3 из которых в отношении внешнеторговых сделок с участием уполномоченного органа исполнительной власти иностранного государства. Также уплачены 2 государственные пошлины, но на данный момент заявления в ФНС России не поданы. </a:t>
            </a:r>
          </a:p>
        </p:txBody>
      </p:sp>
    </p:spTree>
    <p:extLst>
      <p:ext uri="{BB962C8B-B14F-4D97-AF65-F5344CB8AC3E}">
        <p14:creationId xmlns:p14="http://schemas.microsoft.com/office/powerpoint/2010/main" val="13681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Валютный контроль  </a:t>
            </a:r>
            <a:endParaRPr lang="ru-RU" sz="1800" cap="all" dirty="0"/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914" y="1189173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проверок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соблюдения валютного законодательства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1120" y="1235736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- 40%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3635896" y="117758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8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0" y="1124744"/>
            <a:ext cx="525432" cy="5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084" y="2048073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Эффективность взыскания штрафов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7265" y="1986518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5434" y="1940351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взысканных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3883" y="197940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7165" y="196967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908202" y="1947936"/>
            <a:ext cx="443882" cy="416650"/>
          </a:xfrm>
          <a:prstGeom prst="rect">
            <a:avLst/>
          </a:prstGeom>
        </p:spPr>
      </p:pic>
      <p:pic>
        <p:nvPicPr>
          <p:cNvPr id="15" name="businessman3.png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25534" y="1950551"/>
            <a:ext cx="474058" cy="50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5300825" y="1189173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предъявленных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штрафных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санкций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0736" y="115230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590" t="26901" r="29132" b="37400"/>
          <a:stretch/>
        </p:blipFill>
        <p:spPr>
          <a:xfrm>
            <a:off x="4889928" y="1175538"/>
            <a:ext cx="435248" cy="4571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996" y="2636912"/>
            <a:ext cx="8369068" cy="374441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Основными нарушениями, выявляемыми налоговыми органами при проведении проверок в 2018 году, стали нарушения, связанные с несоблюдением установленного порядка или срока представления форм учета по валютным операциям, отчетов о движении денежных средств по счетам в зарубежных банках, правил оформления паспортов сделок. На данные правонарушения пришлось 80% возбужденных дел об административных правонарушениях.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Возросло число выявляемых нарушений, связанных с </a:t>
            </a:r>
            <a:r>
              <a:rPr lang="ru-RU" sz="1400" dirty="0" err="1">
                <a:latin typeface="Arial Narrow" panose="020B0606020202030204" pitchFamily="34" charset="0"/>
              </a:rPr>
              <a:t>нерепатриацией</a:t>
            </a:r>
            <a:r>
              <a:rPr lang="ru-RU" sz="1400" dirty="0">
                <a:latin typeface="Arial Narrow" panose="020B0606020202030204" pitchFamily="34" charset="0"/>
              </a:rPr>
              <a:t> денежных средств. Если в 2017 году было выявлено 1 888 таких нарушений, то в 2018 году их число составило уже 4 426 (в 2.3 раза больше). Также возросло число нарушений, связанных с осуществлением незаконных валютных операций – </a:t>
            </a:r>
            <a:r>
              <a:rPr lang="ru-RU" sz="1400" dirty="0" smtClean="0">
                <a:latin typeface="Arial Narrow" panose="020B0606020202030204" pitchFamily="34" charset="0"/>
              </a:rPr>
              <a:t>       4 </a:t>
            </a:r>
            <a:r>
              <a:rPr lang="ru-RU" sz="1400" dirty="0">
                <a:latin typeface="Arial Narrow" panose="020B0606020202030204" pitchFamily="34" charset="0"/>
              </a:rPr>
              <a:t>118 </a:t>
            </a:r>
            <a:r>
              <a:rPr lang="ru-RU" sz="1400" dirty="0" smtClean="0">
                <a:latin typeface="Arial Narrow" panose="020B0606020202030204" pitchFamily="34" charset="0"/>
              </a:rPr>
              <a:t>нарушений </a:t>
            </a:r>
            <a:r>
              <a:rPr lang="ru-RU" sz="1400" dirty="0">
                <a:latin typeface="Arial Narrow" panose="020B0606020202030204" pitchFamily="34" charset="0"/>
              </a:rPr>
              <a:t>в 2018 году против 1 107 нарушений в 2017 году (в </a:t>
            </a:r>
            <a:r>
              <a:rPr lang="ru-RU" sz="1400" dirty="0" smtClean="0">
                <a:latin typeface="Arial Narrow" panose="020B0606020202030204" pitchFamily="34" charset="0"/>
              </a:rPr>
              <a:t>3,7 </a:t>
            </a:r>
            <a:r>
              <a:rPr lang="ru-RU" sz="1400" dirty="0">
                <a:latin typeface="Arial Narrow" panose="020B0606020202030204" pitchFamily="34" charset="0"/>
              </a:rPr>
              <a:t>раза больше</a:t>
            </a:r>
            <a:r>
              <a:rPr lang="ru-RU" sz="1400" dirty="0" smtClean="0">
                <a:latin typeface="Arial Narrow" panose="020B0606020202030204" pitchFamily="34" charset="0"/>
              </a:rPr>
              <a:t>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Также </a:t>
            </a:r>
            <a:r>
              <a:rPr lang="ru-RU" sz="1400" dirty="0">
                <a:latin typeface="Arial Narrow" panose="020B0606020202030204" pitchFamily="34" charset="0"/>
              </a:rPr>
              <a:t>в 2018 году налоговыми органами вынесено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6 </a:t>
            </a:r>
            <a:r>
              <a:rPr lang="ru-RU" sz="1400" dirty="0">
                <a:latin typeface="Arial Narrow" panose="020B0606020202030204" pitchFamily="34" charset="0"/>
              </a:rPr>
              <a:t>663 представления об устранении причин и условий, способствовавших совершению административного правонарушения (в </a:t>
            </a:r>
            <a:r>
              <a:rPr lang="ru-RU" sz="1400" dirty="0" smtClean="0">
                <a:latin typeface="Arial Narrow" panose="020B0606020202030204" pitchFamily="34" charset="0"/>
              </a:rPr>
              <a:t>2,2 </a:t>
            </a:r>
            <a:r>
              <a:rPr lang="ru-RU" sz="1400" dirty="0">
                <a:latin typeface="Arial Narrow" panose="020B0606020202030204" pitchFamily="34" charset="0"/>
              </a:rPr>
              <a:t>раза больше, чем в 2017 году), а также 2 695 </a:t>
            </a:r>
            <a:r>
              <a:rPr lang="ru-RU" sz="1400" dirty="0" smtClean="0">
                <a:latin typeface="Arial Narrow" panose="020B0606020202030204" pitchFamily="34" charset="0"/>
              </a:rPr>
              <a:t>предписаний </a:t>
            </a:r>
            <a:r>
              <a:rPr lang="ru-RU" sz="1400" dirty="0">
                <a:latin typeface="Arial Narrow" panose="020B0606020202030204" pitchFamily="34" charset="0"/>
              </a:rPr>
              <a:t>об устранении нарушений валютного законодательства (в 2.5 раза больше, чем в 2017 году).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30847" y="123089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раза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/>
              <a:t>Задолженность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2152" y="2312976"/>
            <a:ext cx="199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Совокупная задолженность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2839" y="2397105"/>
            <a:ext cx="617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sym typeface="Symbol"/>
              </a:rPr>
              <a:t>7,4%</a:t>
            </a:r>
          </a:p>
          <a:p>
            <a:pPr algn="ctr"/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0645" y="237632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Z:\Мои документы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6095"/>
            <a:ext cx="358620" cy="4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3709708"/>
            <a:ext cx="4680520" cy="1622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400" b="1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Показатель DTI 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международный показатель, который отражает зрелость и эффективность системы по управлению долгом.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debt-to-income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ratio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отношение долга к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поступлениям)</a:t>
            </a:r>
            <a:r>
              <a:rPr lang="ru-RU" sz="1400" i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01.04.2019 он составил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7,3%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что является наилучшим значением за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последние 5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лет администрирования долга.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36907799"/>
              </p:ext>
            </p:extLst>
          </p:nvPr>
        </p:nvGraphicFramePr>
        <p:xfrm>
          <a:off x="4211960" y="970967"/>
          <a:ext cx="4295800" cy="277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54971" y="134467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Показатель 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(Debt-to-income) </a:t>
            </a: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отношение долга к поступлениям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5552" y="1772815"/>
            <a:ext cx="360040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0696" y="3421916"/>
            <a:ext cx="4823792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* - без учета «разового» списания по Федеральному закону от 27.12.2017 № 436-ФЗ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759" y="3623983"/>
            <a:ext cx="3672408" cy="14472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Совокупная задолженность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 состоянию на 01.04.2019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составила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2 059 млрд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 увеличилась относительно начала 2019 года на 142,5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рублей, или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 7,4%.</a:t>
            </a:r>
          </a:p>
          <a:p>
            <a:pPr indent="180000" algn="just"/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86969" y="3038871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01.01.2015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99806" y="3038870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01.01.2016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783" y="3039267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01.01.2017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3043832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01.01.2018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15347" y="3038871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01.01.2019</a:t>
            </a:r>
            <a:endParaRPr lang="ru-RU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23323" y="3038871"/>
            <a:ext cx="1152128" cy="302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01.04.2019</a:t>
            </a:r>
            <a:endParaRPr lang="ru-RU" sz="9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45" y="1355846"/>
            <a:ext cx="570576" cy="5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8374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Динамика ключевых социально-экономических показателей</a:t>
            </a:r>
            <a:endParaRPr lang="ru-RU" sz="1800" b="1" cap="all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162" y="1017383"/>
            <a:ext cx="8444318" cy="5652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 2019 года начался с низкого роста экономики. По предварительной оценке Росстата темп роста ВВП за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 2019 года составил 100,5%, что ниже прогнозов Минэкономразвития (100,8%) и </a:t>
            </a:r>
            <a:r>
              <a:rPr lang="en-US" sz="1400" dirty="0">
                <a:latin typeface="Arial Narrow" panose="020B0606020202030204" pitchFamily="34" charset="0"/>
              </a:rPr>
              <a:t>I </a:t>
            </a:r>
            <a:r>
              <a:rPr lang="ru-RU" sz="1400" dirty="0">
                <a:latin typeface="Arial Narrow" panose="020B0606020202030204" pitchFamily="34" charset="0"/>
              </a:rPr>
              <a:t>квартала 2018 года (101,9</a:t>
            </a:r>
            <a:r>
              <a:rPr lang="ru-RU" sz="1400" dirty="0" smtClean="0">
                <a:latin typeface="Arial Narrow" panose="020B0606020202030204" pitchFamily="34" charset="0"/>
              </a:rPr>
              <a:t>%).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Промышленность показывает замедление темпов роста. В разрезе секторов ускоренную динамику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роста показывает только добывающая отрасль (+4,7%, или +3,2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Обрабатывающий сектор показал незначительный рост (+</a:t>
            </a:r>
            <a:r>
              <a:rPr lang="ru-RU" sz="1400" dirty="0">
                <a:latin typeface="Arial Narrow" panose="020B0606020202030204" pitchFamily="34" charset="0"/>
              </a:rPr>
              <a:t>1</a:t>
            </a:r>
            <a:r>
              <a:rPr lang="ru-RU" sz="1400" dirty="0" smtClean="0">
                <a:latin typeface="Arial Narrow" panose="020B0606020202030204" pitchFamily="34" charset="0"/>
              </a:rPr>
              <a:t>,3%,  но относительно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квартала 2018 года снизился на 2,4 п.п.).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Оборот розничной торговли также демонстрирует снижение темпов роста (+1,8%, или -0,9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.), сигналом дальнейшего снижения потребления в краткосрочной перспективе служит сокращение оборота оптовой торговли (-7,4%, или -12,2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Данная тенденция объясняется низкими темпами роста заработной платы относительно </a:t>
            </a:r>
            <a:r>
              <a:rPr lang="en-US" sz="1400" dirty="0" smtClean="0"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latin typeface="Arial Narrow" panose="020B0606020202030204" pitchFamily="34" charset="0"/>
              </a:rPr>
              <a:t>квартала 2018 года (номинальный +5,6% (или -7,1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.), реальный +0,4% (или -9,8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 и рекордным за последние три года снижением реальных располагаемых доходов </a:t>
            </a:r>
            <a:r>
              <a:rPr lang="ru-RU" sz="1400" dirty="0">
                <a:latin typeface="Arial Narrow" panose="020B0606020202030204" pitchFamily="34" charset="0"/>
              </a:rPr>
              <a:t>населения </a:t>
            </a:r>
            <a:r>
              <a:rPr lang="ru-RU" sz="1400" dirty="0" smtClean="0">
                <a:latin typeface="Arial Narrow" panose="020B0606020202030204" pitchFamily="34" charset="0"/>
              </a:rPr>
              <a:t>(-2,3%, или -3,7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В свою очередь, на снижение реальных располагаемых доходов влияет ускорение роста потребительских цен (ИПЦ +5,2%, или +3,0 </a:t>
            </a:r>
            <a:r>
              <a:rPr lang="ru-RU" sz="1400" dirty="0" err="1" smtClean="0">
                <a:latin typeface="Arial Narrow" panose="020B0606020202030204" pitchFamily="34" charset="0"/>
              </a:rPr>
              <a:t>п.п</a:t>
            </a:r>
            <a:r>
              <a:rPr lang="ru-RU" sz="1400" dirty="0" smtClean="0">
                <a:latin typeface="Arial Narrow" panose="020B0606020202030204" pitchFamily="34" charset="0"/>
              </a:rPr>
              <a:t>.).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ФНС России, на фоне сложных экономических условий, показывает уверенный рост поступлений.</a:t>
            </a:r>
          </a:p>
        </p:txBody>
      </p:sp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5621475" y="1988840"/>
            <a:ext cx="929747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Инфляция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5621475" y="1349204"/>
            <a:ext cx="508156" cy="31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ВВП</a:t>
            </a:r>
          </a:p>
        </p:txBody>
      </p:sp>
      <p:sp>
        <p:nvSpPr>
          <p:cNvPr id="29" name="Прямоугольник 12"/>
          <p:cNvSpPr>
            <a:spLocks noChangeArrowheads="1"/>
          </p:cNvSpPr>
          <p:nvPr/>
        </p:nvSpPr>
        <p:spPr bwMode="auto">
          <a:xfrm>
            <a:off x="5621475" y="2434989"/>
            <a:ext cx="1556812" cy="8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Темп роста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заработной платы,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номинальный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реальный</a:t>
            </a: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7774942" y="131933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0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31" name="Прямоугольник 15"/>
          <p:cNvSpPr>
            <a:spLocks noChangeArrowheads="1"/>
          </p:cNvSpPr>
          <p:nvPr/>
        </p:nvSpPr>
        <p:spPr bwMode="auto">
          <a:xfrm>
            <a:off x="7748493" y="1992715"/>
            <a:ext cx="8031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+5,2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 </a:t>
            </a:r>
            <a:endParaRPr lang="ru-RU" altLang="ru-RU" sz="1600" b="1" dirty="0">
              <a:latin typeface="Arial Narrow" pitchFamily="34" charset="0"/>
            </a:endParaRPr>
          </a:p>
        </p:txBody>
      </p:sp>
      <p:pic>
        <p:nvPicPr>
          <p:cNvPr id="33" name="Picture 12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34" y="112474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Z:\Мои документы\russia-ruble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1844824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Z:\Мои документы\coins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45" y="2630920"/>
            <a:ext cx="542096" cy="5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7"/>
          <p:cNvSpPr>
            <a:spLocks noChangeArrowheads="1"/>
          </p:cNvSpPr>
          <p:nvPr/>
        </p:nvSpPr>
        <p:spPr bwMode="auto">
          <a:xfrm>
            <a:off x="7774942" y="2691342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+6,5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11013" y="655431"/>
            <a:ext cx="1581467" cy="829353"/>
          </a:xfrm>
          <a:prstGeom prst="rect">
            <a:avLst/>
          </a:prstGeom>
        </p:spPr>
        <p:txBody>
          <a:bodyPr wrap="none" lIns="91424" tIns="45712" rIns="91424" bIns="45712" anchor="ctr"/>
          <a:lstStyle/>
          <a:p>
            <a:pPr algn="ctr" defTabSz="914239">
              <a:lnSpc>
                <a:spcPct val="70000"/>
              </a:lnSpc>
              <a:defRPr/>
            </a:pPr>
            <a:r>
              <a:rPr lang="en-US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I </a:t>
            </a:r>
            <a:r>
              <a:rPr lang="ru-RU" sz="1600" b="1" dirty="0" smtClean="0">
                <a:solidFill>
                  <a:srgbClr val="376092"/>
                </a:solidFill>
                <a:latin typeface="Arial Narrow" panose="020B0606020202030204" pitchFamily="34" charset="0"/>
                <a:ea typeface="+mj-ea"/>
                <a:cs typeface="+mj-cs"/>
              </a:rPr>
              <a:t>квартал 2019 года</a:t>
            </a:r>
            <a:endParaRPr lang="ru-RU" sz="1600" b="1" dirty="0">
              <a:solidFill>
                <a:srgbClr val="37609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8" name="Прямоугольник 5"/>
          <p:cNvSpPr>
            <a:spLocks noChangeArrowheads="1"/>
          </p:cNvSpPr>
          <p:nvPr/>
        </p:nvSpPr>
        <p:spPr bwMode="auto">
          <a:xfrm>
            <a:off x="5600808" y="6110684"/>
            <a:ext cx="1944805" cy="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Средняя цена </a:t>
            </a: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на нефть 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марки </a:t>
            </a:r>
            <a:r>
              <a:rPr lang="en-US" altLang="ru-RU" sz="1400" dirty="0" smtClean="0">
                <a:solidFill>
                  <a:srgbClr val="376092"/>
                </a:solidFill>
                <a:latin typeface="Arial Narrow" pitchFamily="34" charset="0"/>
              </a:rPr>
              <a:t>“URALS”</a:t>
            </a: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 (долларов/баррель)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49" name="Прямоугольник 7"/>
          <p:cNvSpPr>
            <a:spLocks noChangeArrowheads="1"/>
          </p:cNvSpPr>
          <p:nvPr/>
        </p:nvSpPr>
        <p:spPr bwMode="auto">
          <a:xfrm>
            <a:off x="5586808" y="3434487"/>
            <a:ext cx="2789230" cy="4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396" tIns="51198" rIns="102396" bIns="51198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Индекс промышленного производства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0" name="Прямоугольник 12"/>
          <p:cNvSpPr>
            <a:spLocks noChangeArrowheads="1"/>
          </p:cNvSpPr>
          <p:nvPr/>
        </p:nvSpPr>
        <p:spPr bwMode="auto">
          <a:xfrm>
            <a:off x="5602592" y="3935334"/>
            <a:ext cx="1782544" cy="5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>
                <a:solidFill>
                  <a:srgbClr val="376092"/>
                </a:solidFill>
                <a:latin typeface="Arial Narrow" pitchFamily="34" charset="0"/>
              </a:rPr>
              <a:t>Прибыль прибыльных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организаций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(январь-февраль)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1" name="Прямоугольник 14"/>
          <p:cNvSpPr>
            <a:spLocks noChangeArrowheads="1"/>
          </p:cNvSpPr>
          <p:nvPr/>
        </p:nvSpPr>
        <p:spPr bwMode="auto">
          <a:xfrm>
            <a:off x="7774942" y="3386867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+2,</a:t>
            </a:r>
            <a:r>
              <a:rPr lang="en-US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1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3" name="Прямоугольник 37"/>
          <p:cNvSpPr>
            <a:spLocks noChangeArrowheads="1"/>
          </p:cNvSpPr>
          <p:nvPr/>
        </p:nvSpPr>
        <p:spPr bwMode="auto">
          <a:xfrm>
            <a:off x="7722043" y="4039360"/>
            <a:ext cx="8560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+33,5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56" name="Прямоугольник 5"/>
          <p:cNvSpPr>
            <a:spLocks noChangeArrowheads="1"/>
          </p:cNvSpPr>
          <p:nvPr/>
        </p:nvSpPr>
        <p:spPr bwMode="auto">
          <a:xfrm>
            <a:off x="5583210" y="5344710"/>
            <a:ext cx="1771323" cy="5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Средний курс доллара</a:t>
            </a:r>
          </a:p>
          <a:p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(рублей за доллар)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58" name="Прямоугольник 15"/>
          <p:cNvSpPr>
            <a:spLocks noChangeArrowheads="1"/>
          </p:cNvSpPr>
          <p:nvPr/>
        </p:nvSpPr>
        <p:spPr bwMode="auto">
          <a:xfrm>
            <a:off x="7722043" y="5356859"/>
            <a:ext cx="85600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+16,2%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59" name="Picture 2" descr="Z:\Мои документы\currency-rates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4" y="5257894"/>
            <a:ext cx="635256" cy="6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Z:\Мои документы\valv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6110684"/>
            <a:ext cx="531265" cy="531265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12"/>
          <p:cNvSpPr>
            <a:spLocks noChangeArrowheads="1"/>
          </p:cNvSpPr>
          <p:nvPr/>
        </p:nvSpPr>
        <p:spPr bwMode="auto">
          <a:xfrm>
            <a:off x="5602592" y="4719478"/>
            <a:ext cx="1518048" cy="4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Оборот розничной </a:t>
            </a:r>
          </a:p>
          <a:p>
            <a:pPr>
              <a:lnSpc>
                <a:spcPct val="70000"/>
              </a:lnSpc>
            </a:pPr>
            <a:r>
              <a:rPr lang="ru-RU" altLang="ru-RU" sz="1400" dirty="0" smtClean="0">
                <a:solidFill>
                  <a:srgbClr val="376092"/>
                </a:solidFill>
                <a:latin typeface="Arial Narrow" pitchFamily="34" charset="0"/>
              </a:rPr>
              <a:t>торговли </a:t>
            </a:r>
            <a:endParaRPr lang="ru-RU" altLang="ru-RU" sz="1400" dirty="0">
              <a:solidFill>
                <a:srgbClr val="376092"/>
              </a:solidFill>
              <a:latin typeface="Arial Narrow" pitchFamily="34" charset="0"/>
            </a:endParaRPr>
          </a:p>
        </p:txBody>
      </p:sp>
      <p:sp>
        <p:nvSpPr>
          <p:cNvPr id="64" name="Прямоугольник 14"/>
          <p:cNvSpPr>
            <a:spLocks noChangeArrowheads="1"/>
          </p:cNvSpPr>
          <p:nvPr/>
        </p:nvSpPr>
        <p:spPr bwMode="auto">
          <a:xfrm>
            <a:off x="7774942" y="4704789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1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,8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b="1" dirty="0">
              <a:latin typeface="Arial Narrow" pitchFamily="34" charset="0"/>
            </a:endParaRPr>
          </a:p>
        </p:txBody>
      </p:sp>
      <p:sp>
        <p:nvSpPr>
          <p:cNvPr id="67" name="Прямоугольник 15"/>
          <p:cNvSpPr>
            <a:spLocks noChangeArrowheads="1"/>
          </p:cNvSpPr>
          <p:nvPr/>
        </p:nvSpPr>
        <p:spPr bwMode="auto">
          <a:xfrm>
            <a:off x="7772538" y="6100351"/>
            <a:ext cx="755019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- 2,9%</a:t>
            </a:r>
            <a:endParaRPr lang="ru-RU" altLang="ru-RU" b="1" dirty="0">
              <a:latin typeface="Arial Narrow" pitchFamily="34" charset="0"/>
            </a:endParaRPr>
          </a:p>
        </p:txBody>
      </p:sp>
      <p:pic>
        <p:nvPicPr>
          <p:cNvPr id="1026" name="Picture 2" descr="Z:\Мои документы\cash-machine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58" y="4625142"/>
            <a:ext cx="506730" cy="506730"/>
          </a:xfrm>
          <a:prstGeom prst="rect">
            <a:avLst/>
          </a:prstGeom>
          <a:noFill/>
          <a:ln>
            <a:solidFill>
              <a:schemeClr val="accent1">
                <a:alpha val="0"/>
              </a:schemeClr>
            </a:solidFill>
          </a:ln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ои документы\factory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82" y="3295515"/>
            <a:ext cx="572273" cy="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growt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92" y="3983605"/>
            <a:ext cx="555863" cy="5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7"/>
          <p:cNvSpPr>
            <a:spLocks noChangeArrowheads="1"/>
          </p:cNvSpPr>
          <p:nvPr/>
        </p:nvSpPr>
        <p:spPr bwMode="auto">
          <a:xfrm>
            <a:off x="7774942" y="2940186"/>
            <a:ext cx="750210" cy="38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396" tIns="51198" rIns="102396" bIns="51198">
            <a:spAutoFit/>
          </a:bodyPr>
          <a:lstStyle/>
          <a:p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sym typeface="Symbol" pitchFamily="18" charset="2"/>
              </a:rPr>
              <a:t>+1,3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</a:rPr>
              <a:t>%</a:t>
            </a:r>
            <a:endParaRPr lang="ru-RU" altLang="ru-RU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Обеспечение процедур банкротства</a:t>
            </a:r>
            <a:endParaRPr lang="ru-RU" sz="1800" cap="al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066624"/>
            <a:ext cx="8709473" cy="374871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Сохранилась </a:t>
            </a:r>
            <a:r>
              <a:rPr lang="ru-RU" sz="1200" dirty="0">
                <a:latin typeface="Arial Narrow" panose="020B0606020202030204" pitchFamily="34" charset="0"/>
              </a:rPr>
              <a:t>тенденция увеличения роли согласительных (примирительных) процедур, направленных на погашение накопленной налоговой задолженности в рассрочку, сохранение бизнеса и рабочих мест.</a:t>
            </a:r>
          </a:p>
          <a:p>
            <a:pPr indent="180000" algn="just">
              <a:lnSpc>
                <a:spcPct val="9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     В </a:t>
            </a:r>
            <a:r>
              <a:rPr lang="ru-RU" sz="1200" dirty="0">
                <a:latin typeface="Arial Narrow" panose="020B0606020202030204" pitchFamily="34" charset="0"/>
              </a:rPr>
              <a:t>связи с этим мировое соглашение является одним из основных способов внесудебного решения вопросов, возникающих при деятельности субъектов </a:t>
            </a:r>
            <a:r>
              <a:rPr lang="ru-RU" sz="1200" dirty="0" smtClean="0">
                <a:latin typeface="Arial Narrow" panose="020B0606020202030204" pitchFamily="34" charset="0"/>
              </a:rPr>
              <a:t>гражданского права</a:t>
            </a:r>
            <a:r>
              <a:rPr lang="ru-RU" sz="1200" dirty="0">
                <a:latin typeface="Arial Narrow" panose="020B0606020202030204" pitchFamily="34" charset="0"/>
              </a:rPr>
              <a:t>, в основе которого лежит, построенная на принципах доброй воли, договоренность сторон о прекращении спора на устраивающих стороны </a:t>
            </a:r>
            <a:r>
              <a:rPr lang="ru-RU" sz="1200" dirty="0" smtClean="0">
                <a:latin typeface="Arial Narrow" panose="020B0606020202030204" pitchFamily="34" charset="0"/>
              </a:rPr>
              <a:t>условиях и направленная </a:t>
            </a:r>
            <a:r>
              <a:rPr lang="ru-RU" sz="1200" dirty="0">
                <a:latin typeface="Arial Narrow" panose="020B0606020202030204" pitchFamily="34" charset="0"/>
              </a:rPr>
              <a:t>на восстановление платежеспособности своей организации и деловой репутации на рынке.</a:t>
            </a:r>
          </a:p>
          <a:p>
            <a:pPr indent="180000" algn="just">
              <a:lnSpc>
                <a:spcPct val="90000"/>
              </a:lnSpc>
            </a:pPr>
            <a:r>
              <a:rPr lang="ru-RU" sz="1200" dirty="0" smtClean="0">
                <a:latin typeface="Arial Narrow" panose="020B0606020202030204" pitchFamily="34" charset="0"/>
              </a:rPr>
              <a:t>Кроме </a:t>
            </a:r>
            <a:r>
              <a:rPr lang="ru-RU" sz="1200" dirty="0">
                <a:latin typeface="Arial Narrow" panose="020B0606020202030204" pitchFamily="34" charset="0"/>
              </a:rPr>
              <a:t>того, после принятия решения о направлении в суд заявления о признании должника банкротом должниками добровольно перечислено </a:t>
            </a:r>
            <a:r>
              <a:rPr lang="ru-RU" sz="1200" b="1" dirty="0" smtClean="0">
                <a:latin typeface="Arial Narrow" panose="020B0606020202030204" pitchFamily="34" charset="0"/>
              </a:rPr>
              <a:t>6,9 млрд </a:t>
            </a:r>
            <a:r>
              <a:rPr lang="ru-RU" sz="1200" b="1" dirty="0">
                <a:latin typeface="Arial Narrow" panose="020B0606020202030204" pitchFamily="34" charset="0"/>
              </a:rPr>
              <a:t>рублей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x-none" sz="1200" smtClean="0">
                <a:latin typeface="Arial Narrow" panose="020B0606020202030204" pitchFamily="34" charset="0"/>
              </a:rPr>
              <a:t>Эффективность </a:t>
            </a:r>
            <a:r>
              <a:rPr lang="x-none" sz="1200">
                <a:latin typeface="Arial Narrow" panose="020B0606020202030204" pitchFamily="34" charset="0"/>
              </a:rPr>
              <a:t>поступлений по результатам согласительных (примирительных) процедур (добровольное погашение, мировое соглашение) </a:t>
            </a:r>
            <a:r>
              <a:rPr lang="ru-RU" sz="1200" dirty="0">
                <a:latin typeface="Arial Narrow" panose="020B0606020202030204" pitchFamily="34" charset="0"/>
              </a:rPr>
              <a:t>по итогам </a:t>
            </a:r>
            <a:r>
              <a:rPr lang="en-US" sz="1200" dirty="0">
                <a:latin typeface="Arial Narrow" panose="020B0606020202030204" pitchFamily="34" charset="0"/>
              </a:rPr>
              <a:t>I</a:t>
            </a:r>
            <a:r>
              <a:rPr lang="ru-RU" sz="1200" dirty="0">
                <a:latin typeface="Arial Narrow" panose="020B0606020202030204" pitchFamily="34" charset="0"/>
              </a:rPr>
              <a:t> квартала 2019 года</a:t>
            </a:r>
            <a:r>
              <a:rPr lang="x-none" sz="1200">
                <a:latin typeface="Arial Narrow" panose="020B0606020202030204" pitchFamily="34" charset="0"/>
              </a:rPr>
              <a:t> составила </a:t>
            </a:r>
            <a:r>
              <a:rPr lang="ru-RU" sz="1200" b="1" dirty="0">
                <a:latin typeface="Arial Narrow" panose="020B0606020202030204" pitchFamily="34" charset="0"/>
              </a:rPr>
              <a:t>31,4 </a:t>
            </a:r>
            <a:r>
              <a:rPr lang="x-none" sz="1200" b="1">
                <a:latin typeface="Arial Narrow" panose="020B0606020202030204" pitchFamily="34" charset="0"/>
              </a:rPr>
              <a:t>%</a:t>
            </a:r>
            <a:r>
              <a:rPr lang="x-none" sz="1200">
                <a:latin typeface="Arial Narrow" panose="020B0606020202030204" pitchFamily="34" charset="0"/>
              </a:rPr>
              <a:t>. </a:t>
            </a:r>
            <a:endParaRPr lang="ru-RU" sz="12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x-none" sz="1200">
                <a:latin typeface="Arial Narrow" panose="020B0606020202030204" pitchFamily="34" charset="0"/>
              </a:rPr>
              <a:t>Эффективность погашения задолженности</a:t>
            </a:r>
            <a:r>
              <a:rPr lang="ru-RU" sz="1200" dirty="0">
                <a:latin typeface="Arial Narrow" panose="020B0606020202030204" pitchFamily="34" charset="0"/>
              </a:rPr>
              <a:t>, включенной в реестр требований </a:t>
            </a:r>
            <a:r>
              <a:rPr lang="ru-RU" sz="1200" dirty="0" smtClean="0">
                <a:latin typeface="Arial Narrow" panose="020B0606020202030204" pitchFamily="34" charset="0"/>
              </a:rPr>
              <a:t>кредиторов,</a:t>
            </a:r>
            <a:r>
              <a:rPr lang="x-none" sz="1200" smtClean="0">
                <a:latin typeface="Arial Narrow" panose="020B0606020202030204" pitchFamily="34" charset="0"/>
              </a:rPr>
              <a:t> </a:t>
            </a:r>
            <a:r>
              <a:rPr lang="x-none" sz="1200">
                <a:latin typeface="Arial Narrow" panose="020B0606020202030204" pitchFamily="34" charset="0"/>
              </a:rPr>
              <a:t>составила </a:t>
            </a:r>
            <a:r>
              <a:rPr lang="ru-RU" sz="1200" b="1" dirty="0">
                <a:latin typeface="Arial Narrow" panose="020B0606020202030204" pitchFamily="34" charset="0"/>
              </a:rPr>
              <a:t>23,9 %</a:t>
            </a:r>
            <a:r>
              <a:rPr lang="x-none" sz="1200">
                <a:latin typeface="Arial Narrow" panose="020B0606020202030204" pitchFamily="34" charset="0"/>
              </a:rPr>
              <a:t>. </a:t>
            </a:r>
            <a:endParaRPr lang="ru-RU" sz="12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Всего должниками, находящимися в процедурах банкротства, а также после принятия уполномоченным органом решения о подаче в суд заявления о признании должника банкротом, перечислено страховых взносов </a:t>
            </a:r>
            <a:r>
              <a:rPr lang="ru-RU" sz="1200" b="1" dirty="0">
                <a:latin typeface="Arial Narrow" panose="020B0606020202030204" pitchFamily="34" charset="0"/>
              </a:rPr>
              <a:t>7,2 </a:t>
            </a:r>
            <a:r>
              <a:rPr lang="ru-RU" sz="1200" b="1" dirty="0" smtClean="0">
                <a:latin typeface="Arial Narrow" panose="020B0606020202030204" pitchFamily="34" charset="0"/>
              </a:rPr>
              <a:t>млрд</a:t>
            </a:r>
            <a:r>
              <a:rPr lang="ru-RU" sz="1200" b="1" dirty="0">
                <a:latin typeface="Arial Narrow" panose="020B0606020202030204" pitchFamily="34" charset="0"/>
              </a:rPr>
              <a:t> </a:t>
            </a:r>
            <a:r>
              <a:rPr lang="ru-RU" sz="1200" b="1" dirty="0" smtClean="0">
                <a:latin typeface="Arial Narrow" panose="020B0606020202030204" pitchFamily="34" charset="0"/>
              </a:rPr>
              <a:t>рублей</a:t>
            </a:r>
            <a:r>
              <a:rPr lang="ru-RU" sz="1200" dirty="0" smtClean="0">
                <a:latin typeface="Arial Narrow" panose="020B0606020202030204" pitchFamily="34" charset="0"/>
              </a:rPr>
              <a:t>, </a:t>
            </a:r>
            <a:r>
              <a:rPr lang="ru-RU" sz="1200" dirty="0">
                <a:latin typeface="Arial Narrow" panose="020B0606020202030204" pitchFamily="34" charset="0"/>
              </a:rPr>
              <a:t>что </a:t>
            </a:r>
            <a:r>
              <a:rPr lang="ru-RU" sz="1200" b="1" dirty="0">
                <a:latin typeface="Arial Narrow" panose="020B0606020202030204" pitchFamily="34" charset="0"/>
              </a:rPr>
              <a:t>больше </a:t>
            </a:r>
            <a:r>
              <a:rPr lang="ru-RU" sz="1200" dirty="0">
                <a:latin typeface="Arial Narrow" panose="020B0606020202030204" pitchFamily="34" charset="0"/>
              </a:rPr>
              <a:t>аналогичного периода предыдущего года </a:t>
            </a:r>
            <a:r>
              <a:rPr lang="ru-RU" sz="1200" b="1" dirty="0">
                <a:latin typeface="Arial Narrow" panose="020B0606020202030204" pitchFamily="34" charset="0"/>
              </a:rPr>
              <a:t>на 7,2 %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</a:rPr>
              <a:t>     Повышена эффективность направления жалоб на действия арбитражных управляющих. В I квартале 2019 года судами удовлетворено 267 жалоб уполномоченного органа.  Процент удовлетворения арбитражными судами жалоб уполномоченного органа составил </a:t>
            </a:r>
            <a:r>
              <a:rPr lang="ru-RU" sz="1200" b="1" dirty="0">
                <a:latin typeface="Arial Narrow" panose="020B0606020202030204" pitchFamily="34" charset="0"/>
              </a:rPr>
              <a:t>66,1%</a:t>
            </a:r>
            <a:r>
              <a:rPr lang="ru-RU" sz="1200" dirty="0">
                <a:latin typeface="Arial Narrow" panose="020B0606020202030204" pitchFamily="34" charset="0"/>
              </a:rPr>
              <a:t>, что </a:t>
            </a:r>
            <a:r>
              <a:rPr lang="ru-RU" sz="1200" b="1" dirty="0">
                <a:latin typeface="Arial Narrow" panose="020B0606020202030204" pitchFamily="34" charset="0"/>
              </a:rPr>
              <a:t>больше </a:t>
            </a:r>
            <a:r>
              <a:rPr lang="ru-RU" sz="1200" dirty="0">
                <a:latin typeface="Arial Narrow" panose="020B0606020202030204" pitchFamily="34" charset="0"/>
              </a:rPr>
              <a:t>аналогичного периода прошлого года </a:t>
            </a:r>
            <a:r>
              <a:rPr lang="ru-RU" sz="1200" b="1" dirty="0">
                <a:latin typeface="Arial Narrow" panose="020B0606020202030204" pitchFamily="34" charset="0"/>
              </a:rPr>
              <a:t>на 6,0%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</a:rPr>
              <a:t>     Повышена эффективность направления материалов в правоохранительные органы для решения вопроса о возбуждении уголовных дел.</a:t>
            </a:r>
          </a:p>
          <a:p>
            <a:pPr indent="180000"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</a:rPr>
              <a:t>     В I квартале 2019 </a:t>
            </a:r>
            <a:r>
              <a:rPr lang="ru-RU" sz="1200" dirty="0" smtClean="0">
                <a:latin typeface="Arial Narrow" panose="020B0606020202030204" pitchFamily="34" charset="0"/>
              </a:rPr>
              <a:t>года </a:t>
            </a:r>
            <a:r>
              <a:rPr lang="ru-RU" sz="1200" dirty="0">
                <a:latin typeface="Arial Narrow" panose="020B0606020202030204" pitchFamily="34" charset="0"/>
              </a:rPr>
              <a:t>правоохранительными органами возбуждено 102 уголовных дела. Процент соотношения возбужденных уголовных дел к направленным составил </a:t>
            </a:r>
            <a:r>
              <a:rPr lang="ru-RU" sz="1200" b="1" dirty="0">
                <a:latin typeface="Arial Narrow" panose="020B0606020202030204" pitchFamily="34" charset="0"/>
              </a:rPr>
              <a:t>58,6%</a:t>
            </a:r>
            <a:r>
              <a:rPr lang="ru-RU" sz="1200" dirty="0">
                <a:latin typeface="Arial Narrow" panose="020B0606020202030204" pitchFamily="34" charset="0"/>
              </a:rPr>
              <a:t>, что </a:t>
            </a:r>
            <a:r>
              <a:rPr lang="ru-RU" sz="1200" b="1" dirty="0">
                <a:latin typeface="Arial Narrow" panose="020B0606020202030204" pitchFamily="34" charset="0"/>
              </a:rPr>
              <a:t>больше </a:t>
            </a:r>
            <a:r>
              <a:rPr lang="ru-RU" sz="1200" dirty="0">
                <a:latin typeface="Arial Narrow" panose="020B0606020202030204" pitchFamily="34" charset="0"/>
              </a:rPr>
              <a:t>аналогичного периода прошлого года </a:t>
            </a:r>
            <a:r>
              <a:rPr lang="ru-RU" sz="1200" b="1" dirty="0">
                <a:latin typeface="Arial Narrow" panose="020B0606020202030204" pitchFamily="34" charset="0"/>
              </a:rPr>
              <a:t>на </a:t>
            </a:r>
            <a:r>
              <a:rPr lang="ru-RU" sz="1200" b="1" dirty="0" smtClean="0">
                <a:latin typeface="Arial Narrow" panose="020B0606020202030204" pitchFamily="34" charset="0"/>
              </a:rPr>
              <a:t>3,3 п.п.</a:t>
            </a:r>
            <a:r>
              <a:rPr lang="ru-RU" sz="1200" dirty="0" smtClean="0">
                <a:latin typeface="Arial Narrow" panose="020B0606020202030204" pitchFamily="34" charset="0"/>
              </a:rPr>
              <a:t>.</a:t>
            </a:r>
            <a:endParaRPr lang="ru-RU" sz="1200" dirty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</a:rPr>
              <a:t>За I квартал 2019 года привлечено к административной ответственности 3 330 нарушителей Закона о банкротстве на общую сумму административных штрафов </a:t>
            </a:r>
            <a:r>
              <a:rPr lang="ru-RU" sz="1200" b="1" dirty="0">
                <a:latin typeface="Arial Narrow" panose="020B0606020202030204" pitchFamily="34" charset="0"/>
              </a:rPr>
              <a:t>14,3 </a:t>
            </a:r>
            <a:r>
              <a:rPr lang="ru-RU" sz="1200" b="1" dirty="0" smtClean="0">
                <a:latin typeface="Arial Narrow" panose="020B0606020202030204" pitchFamily="34" charset="0"/>
              </a:rPr>
              <a:t>млн </a:t>
            </a:r>
            <a:r>
              <a:rPr lang="ru-RU" sz="1200" b="1" dirty="0">
                <a:latin typeface="Arial Narrow" panose="020B0606020202030204" pitchFamily="34" charset="0"/>
              </a:rPr>
              <a:t>рублей</a:t>
            </a:r>
            <a:r>
              <a:rPr lang="ru-RU" sz="1200" dirty="0">
                <a:latin typeface="Arial Narrow" panose="020B0606020202030204" pitchFamily="34" charset="0"/>
              </a:rPr>
              <a:t>. </a:t>
            </a:r>
          </a:p>
          <a:p>
            <a:pPr indent="180000" algn="just">
              <a:lnSpc>
                <a:spcPct val="90000"/>
              </a:lnSpc>
            </a:pPr>
            <a:r>
              <a:rPr lang="ru-RU" sz="1200" dirty="0">
                <a:latin typeface="Arial Narrow" panose="020B0606020202030204" pitchFamily="34" charset="0"/>
              </a:rPr>
              <a:t>     В результате привлечения к административной ответственности в бюджет поступило </a:t>
            </a:r>
            <a:r>
              <a:rPr lang="ru-RU" sz="1200" b="1" dirty="0">
                <a:latin typeface="Arial Narrow" panose="020B0606020202030204" pitchFamily="34" charset="0"/>
              </a:rPr>
              <a:t>4,9 </a:t>
            </a:r>
            <a:r>
              <a:rPr lang="ru-RU" sz="1200" b="1" dirty="0" smtClean="0">
                <a:latin typeface="Arial Narrow" panose="020B0606020202030204" pitchFamily="34" charset="0"/>
              </a:rPr>
              <a:t>млн</a:t>
            </a:r>
            <a:r>
              <a:rPr lang="ru-RU" sz="1200" b="1" dirty="0">
                <a:latin typeface="Arial Narrow" panose="020B0606020202030204" pitchFamily="34" charset="0"/>
              </a:rPr>
              <a:t> рублей</a:t>
            </a:r>
            <a:r>
              <a:rPr lang="ru-RU" sz="1200" dirty="0" smtClean="0">
                <a:latin typeface="Arial Narrow" panose="020B0606020202030204" pitchFamily="34" charset="0"/>
              </a:rPr>
              <a:t>.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5228" y="2050961"/>
            <a:ext cx="208053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Поступления в рамках заключенных мировых </a:t>
            </a:r>
            <a:r>
              <a:rPr lang="ru-RU" dirty="0" smtClean="0"/>
              <a:t>соглашений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2,1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млрд рублей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9005" y="2153599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53754" y="994314"/>
            <a:ext cx="2320495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Погашено текущих платежей должниками, находящимися в стадии банкротства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14,6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14276" y="222448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в 1,4 раза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61914" y="1064187"/>
            <a:ext cx="675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+24%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9005" y="1028270"/>
            <a:ext cx="401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80299" y="899064"/>
            <a:ext cx="2444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Поступило в бюджет в ходе дел о несостоятельности (банкротстве)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26,8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88784" y="99242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79575" y="106626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+12,3%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7" y="100479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Z:\Мои документы\bar-ch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58" y="948365"/>
            <a:ext cx="634606" cy="6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Z:\Мои документы\human-resour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46" y="2144993"/>
            <a:ext cx="546018" cy="5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45601" y="2063951"/>
            <a:ext cx="268326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Погашение задолженности, включенной в реестр требований кредиторов </a:t>
            </a:r>
            <a:r>
              <a:rPr lang="ru-RU" dirty="0" smtClean="0"/>
              <a:t>должника 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3,2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млрд рублей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" name="verified7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60809" y="2160245"/>
            <a:ext cx="369447" cy="522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67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32"/>
            <a:ext cx="8949600" cy="11448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Досудебное урегулирование налоговых споров</a:t>
            </a:r>
            <a:endParaRPr lang="ru-RU" sz="1800" cap="all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3775" y="2424819"/>
            <a:ext cx="2657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 по результатам ВНП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КНП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3752" y="2472938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- 24,6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>
            <a:off x="3079678" y="241708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87386" y="2284275"/>
            <a:ext cx="2161935" cy="546963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числа удовлетворенных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53181" y="233750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28,8%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6285" y="3163483"/>
            <a:ext cx="8686195" cy="332398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Ввиду </a:t>
            </a:r>
            <a:r>
              <a:rPr lang="ru-RU" sz="1400" dirty="0">
                <a:latin typeface="Arial Narrow" panose="020B0606020202030204" pitchFamily="34" charset="0"/>
              </a:rPr>
              <a:t>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</a:t>
            </a:r>
            <a:r>
              <a:rPr lang="ru-RU" sz="1400" dirty="0" smtClean="0">
                <a:latin typeface="Arial Narrow" panose="020B0606020202030204" pitchFamily="34" charset="0"/>
              </a:rPr>
              <a:t>в 1 квартале 2019 года </a:t>
            </a:r>
            <a:r>
              <a:rPr lang="ru-RU" sz="1400" dirty="0">
                <a:latin typeface="Arial Narrow" panose="020B0606020202030204" pitchFamily="34" charset="0"/>
              </a:rPr>
              <a:t>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400" dirty="0" smtClean="0">
                <a:latin typeface="Arial Narrow" panose="020B0606020202030204" pitchFamily="34" charset="0"/>
              </a:rPr>
              <a:t>11,4% по сравнению с I </a:t>
            </a:r>
            <a:r>
              <a:rPr lang="ru-RU" sz="1400" dirty="0">
                <a:latin typeface="Arial Narrow" panose="020B0606020202030204" pitchFamily="34" charset="0"/>
              </a:rPr>
              <a:t>кварталом 2018 года 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Сохранение положительной тенденции сокращения числа споров в I квартале </a:t>
            </a:r>
            <a:r>
              <a:rPr lang="ru-RU" sz="1400" dirty="0">
                <a:latin typeface="Arial Narrow" panose="020B0606020202030204" pitchFamily="34" charset="0"/>
              </a:rPr>
              <a:t>2019 года </a:t>
            </a:r>
            <a:r>
              <a:rPr lang="ru-RU" sz="1400" dirty="0" smtClean="0">
                <a:latin typeface="Arial Narrow" panose="020B0606020202030204" pitchFamily="34" charset="0"/>
              </a:rPr>
              <a:t>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400" dirty="0" smtClean="0">
                <a:latin typeface="Arial Narrow" panose="020B0606020202030204" pitchFamily="34" charset="0"/>
              </a:rPr>
              <a:t>on-line</a:t>
            </a:r>
            <a:r>
              <a:rPr lang="ru-RU" sz="1400" dirty="0" smtClean="0">
                <a:latin typeface="Arial Narrow" panose="020B0606020202030204" pitchFamily="34" charset="0"/>
              </a:rPr>
              <a:t> сервисы и средства массовой информации.</a:t>
            </a:r>
          </a:p>
          <a:p>
            <a:pPr indent="180000" algn="just">
              <a:lnSpc>
                <a:spcPct val="95000"/>
              </a:lnSpc>
            </a:pP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3" y="2480219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12" y="2276872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1001005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поступивших жалоб по налоговым спорам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7587" y="1033936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- 10,5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3084698" y="9849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3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0" y="973610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63148" y="1654911"/>
            <a:ext cx="265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рассмотренных жалоб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80888" y="1681381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- 8,9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3084698" y="1641671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9" name="Picture 2" descr="Z:\Мои документы\polic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7" y="1720086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95618" y="1196752"/>
            <a:ext cx="2161934" cy="667237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сумм удовлетворенных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требований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66313" y="1308362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31,0%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3" descr="Z:\Мои документы\succ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4" y="1236188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Номер слайда 3"/>
          <p:cNvSpPr>
            <a:spLocks noGrp="1"/>
          </p:cNvSpPr>
          <p:nvPr/>
        </p:nvSpPr>
        <p:spPr bwMode="auto">
          <a:xfrm>
            <a:off x="8418512" y="616108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4" y="11857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Судебная работа налоговых органов</a:t>
            </a:r>
            <a:endParaRPr lang="ru-RU" sz="1800" cap="all" dirty="0"/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3" y="6237316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00610" y="5950226"/>
            <a:ext cx="71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72111" y="4552540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793" y="3238494"/>
            <a:ext cx="4387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Стабильно высокие показатели судебной работы за </a:t>
            </a:r>
            <a:r>
              <a:rPr lang="ru-RU" sz="1400" dirty="0" smtClean="0">
                <a:latin typeface="Arial Narrow" panose="020B0606020202030204" pitchFamily="34" charset="0"/>
              </a:rPr>
              <a:t>         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 </a:t>
            </a:r>
            <a:r>
              <a:rPr lang="ru-RU" sz="1400" dirty="0">
                <a:latin typeface="Arial Narrow" panose="020B0606020202030204" pitchFamily="34" charset="0"/>
              </a:rPr>
              <a:t>2019 </a:t>
            </a:r>
            <a:r>
              <a:rPr lang="ru-RU" sz="1400" dirty="0" smtClean="0">
                <a:latin typeface="Arial Narrow" panose="020B0606020202030204" pitchFamily="34" charset="0"/>
              </a:rPr>
              <a:t>года связаны </a:t>
            </a:r>
            <a:r>
              <a:rPr lang="ru-RU" sz="1400" dirty="0">
                <a:latin typeface="Arial Narrow" panose="020B0606020202030204" pitchFamily="34" charset="0"/>
              </a:rPr>
              <a:t>с эффективной совместной работой правовых отделов и контрольного блока на стадии проверок и при досудебном рассмотрении налоговых споров с учетом сложившейся судебной практики.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283" y="1083534"/>
            <a:ext cx="2588283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судебных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дел, в рамках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которых обжаловались результаты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мероприятий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налогового контроля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74478" y="1200078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- 12,4%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5474" y="1874912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Удовлетворено в пользу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 сумм требований</a:t>
            </a:r>
          </a:p>
          <a:p>
            <a:pPr defTabSz="1041034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45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64684" y="2122257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3797942" y="11236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87565" y="2131715"/>
            <a:ext cx="443882" cy="416650"/>
          </a:xfrm>
          <a:prstGeom prst="rect">
            <a:avLst/>
          </a:prstGeom>
        </p:spPr>
      </p:pic>
      <p:pic>
        <p:nvPicPr>
          <p:cNvPr id="22" name="Picture 2" descr="Z:\Мои документы\ju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6" y="1200078"/>
            <a:ext cx="517684" cy="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Z:\Мои документы\suc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0083"/>
            <a:ext cx="513680" cy="5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7414" y="1990008"/>
            <a:ext cx="2686761" cy="934936"/>
          </a:xfrm>
          <a:prstGeom prst="rect">
            <a:avLst/>
          </a:prstGeom>
        </p:spPr>
        <p:txBody>
          <a:bodyPr wrap="square" lIns="104105" tIns="52052" rIns="104105" bIns="52052" anchor="ctr">
            <a:normAutofit fontScale="92500" lnSpcReduction="10000"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Удельный вес дел,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рассмотренных в пользу налоговых органов</a:t>
            </a:r>
          </a:p>
          <a:p>
            <a:pPr defTabSz="1041034">
              <a:defRPr/>
            </a:pP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70,6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1094" y="2087907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2,6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п.п.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204065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57849" y="1221675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2016" y="1021956"/>
            <a:ext cx="2520279" cy="914400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Сумма рассмотренных требований, 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37154" y="1237528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- 15,2%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>
            <a:off x="7993434" y="114265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3170" y="3216646"/>
            <a:ext cx="40994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 </a:t>
            </a:r>
            <a:r>
              <a:rPr lang="ru-RU" sz="1400" dirty="0">
                <a:latin typeface="Arial Narrow" panose="020B0606020202030204" pitchFamily="34" charset="0"/>
              </a:rPr>
              <a:t>2019 года количество судебных споров, в рамках которых обжаловались результаты налоговых проверок, снизилось на 19% относительно аналогичного периода прошлого года.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Количество рассмотренных судами споров с бизнесом по сравнению с аналогичным периодом 2018 года снизилось на 20,3</a:t>
            </a:r>
            <a:r>
              <a:rPr lang="ru-RU" sz="1400" dirty="0" smtClean="0">
                <a:latin typeface="Arial Narrow" panose="020B0606020202030204" pitchFamily="34" charset="0"/>
              </a:rPr>
              <a:t>%.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8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Контрольно-кассовая техника  </a:t>
            </a:r>
            <a:endParaRPr lang="ru-RU" sz="18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1251200" y="1978236"/>
            <a:ext cx="26727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ККТ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51200" y="22675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2,4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млн единиц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77049" y="836712"/>
            <a:ext cx="3083383" cy="914400"/>
          </a:xfrm>
          <a:prstGeom prst="rect">
            <a:avLst/>
          </a:prstGeom>
        </p:spPr>
        <p:txBody>
          <a:bodyPr wrap="squar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сутки пробивается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150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млн чеков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сумму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млрд рублей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860032" y="1096583"/>
            <a:ext cx="443882" cy="416650"/>
          </a:xfrm>
          <a:prstGeom prst="rect">
            <a:avLst/>
          </a:prstGeom>
        </p:spPr>
      </p:pic>
      <p:pic>
        <p:nvPicPr>
          <p:cNvPr id="4" name="Picture 4" descr="D:\Рабочая\Коллегия ноябрь 2017\Итоги\cash-ma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" y="1996220"/>
            <a:ext cx="456026" cy="4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708920"/>
            <a:ext cx="8640960" cy="3816424"/>
          </a:xfrm>
          <a:prstGeom prst="rect">
            <a:avLst/>
          </a:prstGeom>
          <a:noFill/>
        </p:spPr>
        <p:txBody>
          <a:bodyPr wrap="square" numCol="2" spcCol="360000" rtlCol="0">
            <a:no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1 квартале 2019 года налоговыми органами проведено более 12 тыс. проверок применения контрольно-кассовой техники (далее – ККТ), полноты учета выручки и использования специальных банковских счетов, установлено более 11 тыс. нарушений, при этом результативность составила 93,2 %.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По результатам проверок, выявивших нарушения в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1 </a:t>
            </a:r>
            <a:r>
              <a:rPr lang="ru-RU" sz="1400" dirty="0">
                <a:latin typeface="Arial Narrow" panose="020B0606020202030204" pitchFamily="34" charset="0"/>
              </a:rPr>
              <a:t>квартале 2019 года, предъявлено штрафных санкций на сумму более 71 млн. руб., взыскано более 44 млн. рублей. 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Продолжается </a:t>
            </a:r>
            <a:r>
              <a:rPr lang="ru-RU" sz="1400" dirty="0">
                <a:latin typeface="Arial Narrow" panose="020B0606020202030204" pitchFamily="34" charset="0"/>
              </a:rPr>
              <a:t>формирование рынка профессиональных участников реформы ККТ. Так, по состоянию на 01.04.2019: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	в реестр экспертных организаций включены сведения о 8 экспертных организациях;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выданы разрешения на обработку фискальных данных 21 организации;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 реестре ККТ содержатся сведения о 168 моделях ККТ; 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- в реестр фискальных накопителей включены сведения о 18 моделях фискальных накопителей.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Также следует отметить, что в ходе осуществления следующего этапа перехода на новый порядок применения ККТ до 01.07.2019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ККТ.</a:t>
            </a: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1210" y="1052736"/>
            <a:ext cx="318677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Зарегистрировано налогоплательщиков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1211" y="1342080"/>
            <a:ext cx="2000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более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916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тысяч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8" y="1081311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57"/>
            <a:ext cx="8949600" cy="11448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Государственная регистрация и учет налогоплательщиков</a:t>
            </a:r>
            <a:endParaRPr lang="ru-RU" sz="1800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7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322" y="1946713"/>
            <a:ext cx="271875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ЕГРЮЛ </a:t>
            </a:r>
          </a:p>
          <a:p>
            <a:r>
              <a:rPr lang="ru-RU" dirty="0" smtClean="0"/>
              <a:t>о юридических лицах, прекративших свою деятельность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4279" y="1278276"/>
            <a:ext cx="2444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ЕГРЮЛ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 юридических лицах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471" y="1356093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- 27,0%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3396613" y="1230507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64697" y="1283372"/>
            <a:ext cx="2259631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Внесено сведений в ЕГРИП об индивидуальных предпринимателях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4697" y="2034965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Внесено сведений в ЕГРИП об ИП, прекративших свою деятельность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43126" y="2106657"/>
            <a:ext cx="78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+ 2,2%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70684" y="1337331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- 7,5%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7417693" y="1260387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70683" y="2106657"/>
            <a:ext cx="73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- 9,0%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7454414" y="2046836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539651"/>
            <a:ext cx="8640960" cy="341632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По 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апреля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юридических лиц (ЕГРЮЛ)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3 991,6 </a:t>
            </a:r>
            <a:r>
              <a:rPr lang="ru-RU" sz="1350" dirty="0">
                <a:latin typeface="Arial Narrow" panose="020B0606020202030204" pitchFamily="34" charset="0"/>
              </a:rPr>
              <a:t>тыс.</a:t>
            </a:r>
            <a:r>
              <a:rPr lang="ru-RU" sz="1350" b="1" dirty="0">
                <a:latin typeface="Arial Narrow" panose="020B0606020202030204" pitchFamily="34" charset="0"/>
              </a:rPr>
              <a:t>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 </a:t>
            </a:r>
            <a:r>
              <a:rPr lang="ru-RU" sz="1350" dirty="0">
                <a:latin typeface="Arial Narrow" panose="020B0606020202030204" pitchFamily="34" charset="0"/>
              </a:rPr>
              <a:t>(кроме прекративших свою деятельность) и о </a:t>
            </a:r>
            <a:r>
              <a:rPr lang="ru-RU" sz="1350" b="1" dirty="0" smtClean="0">
                <a:latin typeface="Arial Narrow" panose="020B0606020202030204" pitchFamily="34" charset="0"/>
              </a:rPr>
              <a:t>6 663,7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dirty="0">
                <a:latin typeface="Arial Narrow" panose="020B0606020202030204" pitchFamily="34" charset="0"/>
              </a:rPr>
              <a:t>тыс.</a:t>
            </a:r>
            <a:r>
              <a:rPr lang="ru-RU" sz="1350" b="1" dirty="0">
                <a:latin typeface="Arial Narrow" panose="020B0606020202030204" pitchFamily="34" charset="0"/>
              </a:rPr>
              <a:t> </a:t>
            </a:r>
            <a:r>
              <a:rPr lang="ru-RU" sz="1350" dirty="0">
                <a:latin typeface="Arial Narrow" panose="020B0606020202030204" pitchFamily="34" charset="0"/>
              </a:rPr>
              <a:t>юридических </a:t>
            </a:r>
            <a:r>
              <a:rPr lang="ru-RU" sz="1350" dirty="0" smtClean="0">
                <a:latin typeface="Arial Narrow" panose="020B0606020202030204" pitchFamily="34" charset="0"/>
              </a:rPr>
              <a:t>лицах, </a:t>
            </a:r>
            <a:r>
              <a:rPr lang="ru-RU" sz="1350" dirty="0">
                <a:latin typeface="Arial Narrow" panose="020B0606020202030204" pitchFamily="34" charset="0"/>
              </a:rPr>
              <a:t>прекративших свою </a:t>
            </a:r>
            <a:r>
              <a:rPr lang="ru-RU" sz="1350" dirty="0" smtClean="0">
                <a:latin typeface="Arial Narrow" panose="020B0606020202030204" pitchFamily="34" charset="0"/>
              </a:rPr>
              <a:t>деятельность.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 </a:t>
            </a:r>
            <a:r>
              <a:rPr lang="ru-RU" sz="1350" dirty="0" smtClean="0">
                <a:latin typeface="Arial Narrow" panose="020B0606020202030204" pitchFamily="34" charset="0"/>
              </a:rPr>
              <a:t>апреля 2019 </a:t>
            </a:r>
            <a:r>
              <a:rPr lang="ru-RU" sz="1350" dirty="0">
                <a:latin typeface="Arial Narrow" panose="020B0606020202030204" pitchFamily="34" charset="0"/>
              </a:rPr>
              <a:t>года в Едином государственном реестре индивидуальных предпринимателей (ЕГРИП) содержатся сведения о </a:t>
            </a:r>
            <a:r>
              <a:rPr lang="ru-RU" sz="1350" b="1" dirty="0">
                <a:latin typeface="Arial Narrow" panose="020B0606020202030204" pitchFamily="34" charset="0"/>
              </a:rPr>
              <a:t>3 </a:t>
            </a:r>
            <a:r>
              <a:rPr lang="ru-RU" sz="1350" b="1" dirty="0" smtClean="0">
                <a:latin typeface="Arial Narrow" panose="020B0606020202030204" pitchFamily="34" charset="0"/>
              </a:rPr>
              <a:t>973,5</a:t>
            </a:r>
            <a:r>
              <a:rPr lang="ru-RU" sz="1350" b="1" dirty="0">
                <a:latin typeface="Arial Narrow" panose="020B0606020202030204" pitchFamily="34" charset="0"/>
              </a:rPr>
              <a:t> </a:t>
            </a:r>
            <a:r>
              <a:rPr lang="ru-RU" sz="1350" dirty="0">
                <a:latin typeface="Arial Narrow" panose="020B0606020202030204" pitchFamily="34" charset="0"/>
              </a:rPr>
              <a:t>тыс.  индивидуальных </a:t>
            </a:r>
            <a:r>
              <a:rPr lang="ru-RU" sz="1350" dirty="0" smtClean="0">
                <a:latin typeface="Arial Narrow" panose="020B0606020202030204" pitchFamily="34" charset="0"/>
              </a:rPr>
              <a:t>предпринимателях </a:t>
            </a:r>
            <a:r>
              <a:rPr lang="ru-RU" sz="1350" dirty="0">
                <a:latin typeface="Arial Narrow" panose="020B0606020202030204" pitchFamily="34" charset="0"/>
              </a:rPr>
              <a:t>и крестьянских (фермерских) </a:t>
            </a:r>
            <a:r>
              <a:rPr lang="ru-RU" sz="1350" dirty="0" smtClean="0">
                <a:latin typeface="Arial Narrow" panose="020B0606020202030204" pitchFamily="34" charset="0"/>
              </a:rPr>
              <a:t>хозяйств, </a:t>
            </a:r>
            <a:r>
              <a:rPr lang="ru-RU" sz="1350" dirty="0">
                <a:latin typeface="Arial Narrow" panose="020B0606020202030204" pitchFamily="34" charset="0"/>
              </a:rPr>
              <a:t>кроме прекративших свою деятельность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использованием сервиса «Подача электронных документов на государственную регистрацию» за </a:t>
            </a:r>
            <a:r>
              <a:rPr lang="en-US" sz="1350" dirty="0" smtClean="0">
                <a:latin typeface="Arial Narrow" panose="020B0606020202030204" pitchFamily="34" charset="0"/>
              </a:rPr>
              <a:t>I </a:t>
            </a:r>
            <a:r>
              <a:rPr lang="ru-RU" sz="1350" dirty="0" smtClean="0">
                <a:latin typeface="Arial Narrow" panose="020B0606020202030204" pitchFamily="34" charset="0"/>
              </a:rPr>
              <a:t>квартал 2019 года направлено </a:t>
            </a:r>
            <a:r>
              <a:rPr lang="ru-RU" sz="1350" dirty="0">
                <a:latin typeface="Arial Narrow" panose="020B0606020202030204" pitchFamily="34" charset="0"/>
              </a:rPr>
              <a:t>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415</a:t>
            </a:r>
            <a:r>
              <a:rPr lang="ru-RU" sz="1350" dirty="0" smtClean="0">
                <a:latin typeface="Arial Narrow" panose="020B0606020202030204" pitchFamily="34" charset="0"/>
              </a:rPr>
              <a:t> </a:t>
            </a:r>
            <a:r>
              <a:rPr lang="ru-RU" sz="1350" dirty="0">
                <a:latin typeface="Arial Narrow" panose="020B0606020202030204" pitchFamily="34" charset="0"/>
              </a:rPr>
              <a:t>тыс. пакетов </a:t>
            </a:r>
            <a:r>
              <a:rPr lang="ru-RU" sz="1350" dirty="0" smtClean="0">
                <a:latin typeface="Arial Narrow" panose="020B0606020202030204" pitchFamily="34" charset="0"/>
              </a:rPr>
              <a:t>электронных документов.</a:t>
            </a:r>
          </a:p>
          <a:p>
            <a:pPr indent="180000" algn="just"/>
            <a:endParaRPr lang="ru-RU" sz="135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С 1 августа 2016 года Служба осуществляет ведение </a:t>
            </a:r>
            <a:r>
              <a:rPr lang="ru-RU" sz="1350" b="1" dirty="0" smtClean="0">
                <a:latin typeface="Arial Narrow" panose="020B0606020202030204" pitchFamily="34" charset="0"/>
              </a:rPr>
              <a:t>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 smtClean="0">
                <a:latin typeface="Arial Narrow" panose="020B0606020202030204" pitchFamily="34" charset="0"/>
              </a:rPr>
              <a:t>По </a:t>
            </a:r>
            <a:r>
              <a:rPr lang="ru-RU" sz="1350" dirty="0">
                <a:latin typeface="Arial Narrow" panose="020B0606020202030204" pitchFamily="34" charset="0"/>
              </a:rPr>
              <a:t>состоянию на 10 </a:t>
            </a:r>
            <a:r>
              <a:rPr lang="ru-RU" sz="1350" dirty="0" smtClean="0">
                <a:latin typeface="Arial Narrow" panose="020B0606020202030204" pitchFamily="34" charset="0"/>
              </a:rPr>
              <a:t>апреля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2019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года </a:t>
            </a:r>
            <a:r>
              <a:rPr lang="ru-RU" sz="1350" dirty="0">
                <a:latin typeface="Arial Narrow" panose="020B0606020202030204" pitchFamily="34" charset="0"/>
              </a:rPr>
              <a:t>в реестре содержатся сведения о </a:t>
            </a:r>
            <a:r>
              <a:rPr lang="ru-RU" sz="1350" b="1" dirty="0" smtClean="0">
                <a:latin typeface="Arial Narrow" panose="020B0606020202030204" pitchFamily="34" charset="0"/>
              </a:rPr>
              <a:t>6,14</a:t>
            </a:r>
            <a:r>
              <a:rPr lang="ru-RU" sz="1350" b="1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</a:t>
            </a:r>
            <a:r>
              <a:rPr lang="ru-RU" sz="1350" b="1" dirty="0" smtClean="0">
                <a:latin typeface="Arial Narrow" panose="020B0606020202030204" pitchFamily="34" charset="0"/>
              </a:rPr>
              <a:t> </a:t>
            </a:r>
            <a:r>
              <a:rPr lang="ru-RU" sz="1350" dirty="0" smtClean="0">
                <a:latin typeface="Arial Narrow" panose="020B0606020202030204" pitchFamily="34" charset="0"/>
              </a:rPr>
              <a:t>субъектов </a:t>
            </a:r>
            <a:r>
              <a:rPr lang="ru-RU" sz="1350" dirty="0">
                <a:latin typeface="Arial Narrow" panose="020B0606020202030204" pitchFamily="34" charset="0"/>
              </a:rPr>
              <a:t>малого и среднего предпринимательства, </a:t>
            </a:r>
            <a:r>
              <a:rPr lang="ru-RU" sz="1350" dirty="0" smtClean="0">
                <a:latin typeface="Arial Narrow" panose="020B0606020202030204" pitchFamily="34" charset="0"/>
              </a:rPr>
              <a:t>из </a:t>
            </a:r>
            <a:r>
              <a:rPr lang="ru-RU" sz="1350" dirty="0">
                <a:latin typeface="Arial Narrow" panose="020B0606020202030204" pitchFamily="34" charset="0"/>
              </a:rPr>
              <a:t>них </a:t>
            </a:r>
            <a:r>
              <a:rPr lang="ru-RU" sz="1350" dirty="0" smtClean="0">
                <a:latin typeface="Arial Narrow" panose="020B0606020202030204" pitchFamily="34" charset="0"/>
              </a:rPr>
              <a:t>– 5,87</a:t>
            </a:r>
            <a:r>
              <a:rPr lang="ru-RU" sz="1350" dirty="0">
                <a:latin typeface="Arial Narrow" panose="020B0606020202030204" pitchFamily="34" charset="0"/>
              </a:rPr>
              <a:t> </a:t>
            </a:r>
            <a:r>
              <a:rPr lang="ru-RU" sz="1350" dirty="0" smtClean="0">
                <a:latin typeface="Arial Narrow" panose="020B0606020202030204" pitchFamily="34" charset="0"/>
              </a:rPr>
              <a:t>млн. </a:t>
            </a:r>
            <a:r>
              <a:rPr lang="ru-RU" sz="1350" dirty="0">
                <a:latin typeface="Arial Narrow" panose="020B0606020202030204" pitchFamily="34" charset="0"/>
              </a:rPr>
              <a:t>микропредприятий с доходами до 120 млн. рублей, </a:t>
            </a:r>
            <a:r>
              <a:rPr lang="ru-RU" sz="1350" dirty="0" smtClean="0">
                <a:latin typeface="Arial Narrow" panose="020B0606020202030204" pitchFamily="34" charset="0"/>
              </a:rPr>
              <a:t>248,1</a:t>
            </a:r>
            <a:r>
              <a:rPr lang="ru-RU" sz="1350" dirty="0">
                <a:latin typeface="Arial Narrow" panose="020B0606020202030204" pitchFamily="34" charset="0"/>
              </a:rPr>
              <a:t> тыс. малых предприятий и </a:t>
            </a:r>
            <a:r>
              <a:rPr lang="ru-RU" sz="1350" dirty="0" smtClean="0">
                <a:latin typeface="Arial Narrow" panose="020B0606020202030204" pitchFamily="34" charset="0"/>
              </a:rPr>
              <a:t>18,7</a:t>
            </a:r>
            <a:r>
              <a:rPr lang="ru-RU" sz="1350" dirty="0">
                <a:latin typeface="Arial Narrow" panose="020B0606020202030204" pitchFamily="34" charset="0"/>
              </a:rPr>
              <a:t> тыс. средних предприятий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  <a:p>
            <a:pPr indent="180000" algn="just"/>
            <a:r>
              <a:rPr lang="ru-RU" sz="1350" dirty="0">
                <a:latin typeface="Arial Narrow" panose="020B0606020202030204" pitchFamily="34" charset="0"/>
              </a:rPr>
              <a:t>За </a:t>
            </a:r>
            <a:r>
              <a:rPr lang="ru-RU" sz="1350" dirty="0" smtClean="0">
                <a:latin typeface="Arial Narrow" panose="020B0606020202030204" pitchFamily="34" charset="0"/>
              </a:rPr>
              <a:t>1 квартал 2019 года </a:t>
            </a:r>
            <a:r>
              <a:rPr lang="ru-RU" sz="1350" dirty="0">
                <a:latin typeface="Arial Narrow" panose="020B0606020202030204" pitchFamily="34" charset="0"/>
              </a:rPr>
              <a:t>пользователями выполнено </a:t>
            </a:r>
            <a:r>
              <a:rPr lang="ru-RU" sz="1350" dirty="0" smtClean="0">
                <a:latin typeface="Arial Narrow" panose="020B0606020202030204" pitchFamily="34" charset="0"/>
              </a:rPr>
              <a:t>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9,0 млн. </a:t>
            </a:r>
            <a:r>
              <a:rPr lang="ru-RU" sz="1350" b="1" dirty="0">
                <a:latin typeface="Arial Narrow" panose="020B0606020202030204" pitchFamily="34" charset="0"/>
              </a:rPr>
              <a:t>поисковых запросов</a:t>
            </a:r>
            <a:r>
              <a:rPr lang="ru-RU" sz="1350" dirty="0">
                <a:latin typeface="Arial Narrow" panose="020B0606020202030204" pitchFamily="34" charset="0"/>
              </a:rPr>
              <a:t>, в том числе сформировано более </a:t>
            </a:r>
            <a:r>
              <a:rPr lang="ru-RU" sz="1350" b="1" dirty="0" smtClean="0">
                <a:latin typeface="Arial Narrow" panose="020B0606020202030204" pitchFamily="34" charset="0"/>
              </a:rPr>
              <a:t>813,2 </a:t>
            </a:r>
            <a:r>
              <a:rPr lang="ru-RU" sz="1350" dirty="0" smtClean="0">
                <a:latin typeface="Arial Narrow" panose="020B0606020202030204" pitchFamily="34" charset="0"/>
              </a:rPr>
              <a:t>тыс. </a:t>
            </a:r>
            <a:r>
              <a:rPr lang="ru-RU" sz="1350" dirty="0">
                <a:latin typeface="Arial Narrow" panose="020B0606020202030204" pitchFamily="34" charset="0"/>
              </a:rPr>
              <a:t>выписок из Единого реестра субъектов малого и среднего предпринимательства</a:t>
            </a:r>
            <a:r>
              <a:rPr lang="ru-RU" sz="135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4697" y="2708340"/>
            <a:ext cx="2362472" cy="546963"/>
          </a:xfrm>
          <a:prstGeom prst="rect">
            <a:avLst/>
          </a:prstGeom>
        </p:spPr>
        <p:txBody>
          <a:bodyPr wrap="square" lIns="104105" tIns="52052" rIns="104105" bIns="52052" anchor="ctr">
            <a:noAutofit/>
          </a:bodyPr>
          <a:lstStyle>
            <a:defPPr>
              <a:defRPr lang="ru-RU"/>
            </a:defPPr>
            <a:lvl1pPr defTabSz="1041034" fontAlgn="auto"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Реестр МСП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49343" y="2721518"/>
            <a:ext cx="2795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Количество  поданных на государственную регистрацию пакетов электронных документов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90155" y="2885971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+ 89,1%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16233" y="2870964"/>
            <a:ext cx="34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78840" y="1988260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693739" y="2833772"/>
            <a:ext cx="88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+ 0,03%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2795203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pic>
        <p:nvPicPr>
          <p:cNvPr id="1026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1283372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Мои документы\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74" y="2021084"/>
            <a:ext cx="589923" cy="5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3" y="1283372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Z:\Мои документы\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2021084"/>
            <a:ext cx="500235" cy="5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" y="2833772"/>
            <a:ext cx="4397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71" y="2719250"/>
            <a:ext cx="589923" cy="6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468560" y="1202184"/>
            <a:ext cx="9785981" cy="4376736"/>
            <a:chOff x="309636" y="169719"/>
            <a:chExt cx="9786508" cy="4376402"/>
          </a:xfrm>
        </p:grpSpPr>
        <p:grpSp>
          <p:nvGrpSpPr>
            <p:cNvPr id="15368" name="Группа 5"/>
            <p:cNvGrpSpPr>
              <a:grpSpLocks/>
            </p:cNvGrpSpPr>
            <p:nvPr/>
          </p:nvGrpSpPr>
          <p:grpSpPr bwMode="auto">
            <a:xfrm>
              <a:off x="309636" y="169719"/>
              <a:ext cx="9786508" cy="4376402"/>
              <a:chOff x="309636" y="169719"/>
              <a:chExt cx="9786508" cy="4376402"/>
            </a:xfrm>
          </p:grpSpPr>
          <p:sp>
            <p:nvSpPr>
              <p:cNvPr id="15370" name="Надпись 2"/>
              <p:cNvSpPr txBox="1">
                <a:spLocks noChangeArrowheads="1"/>
              </p:cNvSpPr>
              <p:nvPr/>
            </p:nvSpPr>
            <p:spPr bwMode="auto">
              <a:xfrm>
                <a:off x="957743" y="2965061"/>
                <a:ext cx="2051913" cy="106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>
                  <a:lnSpc>
                    <a:spcPct val="115000"/>
                  </a:lnSpc>
                </a:pPr>
                <a:r>
                  <a:rPr lang="ru-RU" altLang="ru-RU" sz="1300" b="1" dirty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rPr>
                  <a:t>ЛИЧНЫЙ КАБИНЕТ НАЛОГОПЛАТЕЛЬЩИКА ДЛЯ ФИЗИЧЕСКИХ ЛИЦ </a:t>
                </a: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Более</a:t>
                </a:r>
                <a:r>
                  <a:rPr lang="ru-RU" altLang="ru-RU" sz="1300" dirty="0" smtClean="0">
                    <a:solidFill>
                      <a:srgbClr val="FF0000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altLang="ru-RU" sz="2000" b="1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26</a:t>
                </a:r>
                <a:r>
                  <a:rPr lang="ru-RU" altLang="ru-RU" sz="2000" b="1" dirty="0" smtClean="0">
                    <a:solidFill>
                      <a:srgbClr val="FF0000"/>
                    </a:solidFill>
                    <a:latin typeface="Arial Narrow" pitchFamily="34" charset="0"/>
                    <a:cs typeface="Times New Roman" pitchFamily="18" charset="0"/>
                  </a:rPr>
                  <a:t> </a:t>
                </a:r>
                <a:r>
                  <a:rPr lang="ru-RU" altLang="ru-RU" sz="1300" dirty="0">
                    <a:solidFill>
                      <a:srgbClr val="E36C0A"/>
                    </a:solidFill>
                    <a:latin typeface="Arial Narrow" pitchFamily="34" charset="0"/>
                    <a:cs typeface="Times New Roman" pitchFamily="18" charset="0"/>
                  </a:rPr>
                  <a:t>млн пользователей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 </a:t>
                </a:r>
              </a:p>
            </p:txBody>
          </p:sp>
          <p:grpSp>
            <p:nvGrpSpPr>
              <p:cNvPr id="15371" name="Группа 8"/>
              <p:cNvGrpSpPr>
                <a:grpSpLocks/>
              </p:cNvGrpSpPr>
              <p:nvPr/>
            </p:nvGrpSpPr>
            <p:grpSpPr bwMode="auto">
              <a:xfrm>
                <a:off x="309636" y="169719"/>
                <a:ext cx="9786508" cy="4376402"/>
                <a:chOff x="16338" y="169719"/>
                <a:chExt cx="9786508" cy="4376402"/>
              </a:xfrm>
            </p:grpSpPr>
            <p:pic>
              <p:nvPicPr>
                <p:cNvPr id="15372" name="Рисунок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" b="-2020"/>
                <a:stretch>
                  <a:fillRect/>
                </a:stretch>
              </p:blipFill>
              <p:spPr bwMode="auto">
                <a:xfrm>
                  <a:off x="2882000" y="172528"/>
                  <a:ext cx="4287329" cy="43735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7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38" y="1653876"/>
                  <a:ext cx="2700020" cy="1086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 ЮРИДИЧЕСКОГО ЛИЦА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779</a:t>
                  </a:r>
                  <a:r>
                    <a:rPr lang="ru-RU" altLang="ru-RU" sz="1300" dirty="0" smtClean="0">
                      <a:solidFill>
                        <a:srgbClr val="FF0000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тысяч организаций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4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526331" y="169719"/>
                  <a:ext cx="2190027" cy="1259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ЛИЧНЫЙ КАБИНЕТ НАЛОГОПЛАТЕЛЬЩИКА ИНДИВИДУАЛЬНОГО ПРЕДПРИНИМАТЕЛЯ 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 algn="r">
                    <a:lnSpc>
                      <a:spcPct val="115000"/>
                    </a:lnSpc>
                  </a:pP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около</a:t>
                  </a:r>
                  <a:r>
                    <a:rPr lang="ru-RU" altLang="ru-RU" sz="1300" dirty="0" smtClean="0">
                      <a:solidFill>
                        <a:srgbClr val="FF0000"/>
                      </a:solidFill>
                      <a:latin typeface="Arial Narrow" pitchFamily="34" charset="0"/>
                      <a:cs typeface="Times New Roman" pitchFamily="18" charset="0"/>
                    </a:rPr>
                    <a:t> </a:t>
                  </a: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1,5</a:t>
                  </a:r>
                  <a:r>
                    <a:rPr lang="ru-RU" altLang="ru-RU" sz="1300" dirty="0">
                      <a:solidFill>
                        <a:srgbClr val="FF0000"/>
                      </a:solidFill>
                      <a:latin typeface="Arial Narrow" pitchFamily="34" charset="0"/>
                      <a:cs typeface="Times New Roman" pitchFamily="18" charset="0"/>
                    </a:rPr>
                    <a:t> 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ИП</a:t>
                  </a:r>
                </a:p>
              </p:txBody>
            </p:sp>
            <p:sp>
              <p:nvSpPr>
                <p:cNvPr id="15375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1905947"/>
                  <a:ext cx="2467875" cy="775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ГРУППА СЕРВИСОВ «РИСКИ </a:t>
                  </a:r>
                  <a:r>
                    <a:rPr lang="ru-RU" altLang="ru-RU" sz="1300" b="1" dirty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БИЗНЕСА: ПРОВЕРЬ СЕБЯ И КОНТРАГЕНТА»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Times New Roman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264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sz="1100" dirty="0">
                      <a:latin typeface="Calibri" pitchFamily="34" charset="0"/>
                      <a:ea typeface="Calibri" pitchFamily="34" charset="0"/>
                      <a:cs typeface="Calibri" pitchFamily="34" charset="0"/>
                    </a:rPr>
                    <a:t> </a:t>
                  </a:r>
                </a:p>
              </p:txBody>
            </p:sp>
            <p:sp>
              <p:nvSpPr>
                <p:cNvPr id="15376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3218934"/>
                  <a:ext cx="1903249" cy="807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«СВЕДЕНИЯ ОБ ИНН ФИЗИЧЕСКОГО ЛИЦА»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52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</a:t>
                  </a:r>
                  <a:r>
                    <a:rPr lang="ru-RU" altLang="ru-RU" sz="1300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обращений</a:t>
                  </a:r>
                  <a:r>
                    <a:rPr lang="ru-RU" altLang="ru-RU" sz="1300" b="1" dirty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*</a:t>
                  </a:r>
                  <a:endParaRPr lang="ru-RU" altLang="ru-RU" sz="1100" b="1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</a:pPr>
                  <a:endParaRPr lang="ru-RU" altLang="ru-RU" sz="1300" b="1" dirty="0" smtClean="0">
                    <a:solidFill>
                      <a:srgbClr val="365F91"/>
                    </a:solidFill>
                    <a:latin typeface="Arial Narrow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1537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7334971" y="169719"/>
                  <a:ext cx="2069945" cy="698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</a:pPr>
                  <a:r>
                    <a:rPr lang="ru-RU" altLang="ru-RU" sz="1300" b="1" dirty="0" smtClean="0">
                      <a:solidFill>
                        <a:srgbClr val="365F91"/>
                      </a:solidFill>
                      <a:latin typeface="Arial Narrow" pitchFamily="34" charset="0"/>
                      <a:cs typeface="Times New Roman" pitchFamily="18" charset="0"/>
                    </a:rPr>
                    <a:t>«ПРОВЕРКА КОРРЕКТНОСТИ ЗАПОЛНЕНИЯ СЧЕТОВ-ФАКТУР» 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ru-RU" altLang="ru-RU" sz="2000" b="1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33 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млн обращений к </a:t>
                  </a:r>
                  <a:r>
                    <a:rPr lang="en-US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web-</a:t>
                  </a:r>
                  <a:r>
                    <a:rPr lang="ru-RU" altLang="ru-RU" sz="1300" dirty="0" smtClean="0">
                      <a:solidFill>
                        <a:srgbClr val="E36C0A"/>
                      </a:solidFill>
                      <a:latin typeface="Arial Narrow" pitchFamily="34" charset="0"/>
                      <a:cs typeface="Times New Roman" pitchFamily="18" charset="0"/>
                    </a:rPr>
                    <a:t>сервису*</a:t>
                  </a:r>
                  <a:endParaRPr lang="ru-RU" altLang="ru-RU" sz="1100" dirty="0">
                    <a:latin typeface="Calibri" pitchFamily="34" charset="0"/>
                    <a:ea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pic>
          <p:nvPicPr>
            <p:cNvPr id="7" name="Рисунок 6" descr="D:\Рабочая\Коллегия 6 сентября 2017\Примеры оформления слайдов 2\Slide08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67" t="45109" r="36714" b="16878"/>
            <a:stretch/>
          </p:blipFill>
          <p:spPr bwMode="auto">
            <a:xfrm>
              <a:off x="3891291" y="1259457"/>
              <a:ext cx="2889849" cy="2372264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363" name="Номер слайда 3"/>
          <p:cNvSpPr>
            <a:spLocks noGrp="1"/>
          </p:cNvSpPr>
          <p:nvPr/>
        </p:nvSpPr>
        <p:spPr bwMode="auto">
          <a:xfrm>
            <a:off x="8418513" y="6237288"/>
            <a:ext cx="7254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42" tIns="51318" rIns="102642" bIns="51318" anchor="ctr"/>
          <a:lstStyle>
            <a:lvl1pPr defTabSz="1025525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Arial" pitchFamily="34" charset="0"/>
              </a:defRPr>
            </a:lvl1pPr>
            <a:lvl2pPr marL="512763" indent="-55563" defTabSz="1025525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Arial" pitchFamily="34" charset="0"/>
              </a:defRPr>
            </a:lvl2pPr>
            <a:lvl3pPr marL="1025525" indent="-111125" defTabSz="1025525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Arial" pitchFamily="34" charset="0"/>
              </a:defRPr>
            </a:lvl3pPr>
            <a:lvl4pPr marL="1538288" indent="-166688" algn="just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Arial" pitchFamily="34" charset="0"/>
              </a:defRPr>
            </a:lvl4pPr>
            <a:lvl5pPr marL="2051050" indent="-222250" defTabSz="1025525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5pPr>
            <a:lvl6pPr marL="25082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6pPr>
            <a:lvl7pPr marL="29654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7pPr>
            <a:lvl8pPr marL="34226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8pPr>
            <a:lvl9pPr marL="3879850" indent="-222250" defTabSz="1025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3013"/>
              </a:lnSpc>
              <a:spcBef>
                <a:spcPct val="0"/>
              </a:spcBef>
              <a:buFontTx/>
              <a:buNone/>
            </a:pPr>
            <a:fld id="{B084E5B5-89B5-4CFA-A742-909770CA5D23}" type="slidenum">
              <a:rPr lang="ru-RU" altLang="ru-RU" sz="1800">
                <a:solidFill>
                  <a:schemeClr val="tx1"/>
                </a:solidFill>
                <a:latin typeface="Arial Narrow" pitchFamily="34" charset="0"/>
              </a:rPr>
              <a:pPr algn="ctr">
                <a:lnSpc>
                  <a:spcPts val="3013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80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2916237" y="5578919"/>
            <a:ext cx="3311525" cy="108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НА САЙТЕ ФНС РОССИИ ПРЕДСТАВЛЕНО БОЛЕЕ </a:t>
            </a:r>
            <a:r>
              <a:rPr lang="ru-RU" altLang="ru-RU" sz="2000" b="1" dirty="0" smtClean="0">
                <a:solidFill>
                  <a:srgbClr val="E46C0A"/>
                </a:solidFill>
                <a:latin typeface="Arial Narrow" pitchFamily="34" charset="0"/>
                <a:cs typeface="Times New Roman" pitchFamily="18" charset="0"/>
              </a:rPr>
              <a:t>50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cs typeface="Times New Roman" pitchFamily="18" charset="0"/>
              </a:rPr>
              <a:t> СЕРВИСОВ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количество посещений</a:t>
            </a:r>
            <a:r>
              <a:rPr lang="ru-RU" altLang="ru-RU" sz="1300" b="1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официального сайта</a:t>
            </a:r>
            <a:br>
              <a:rPr lang="ru-RU" altLang="ru-RU" sz="1300" b="1" dirty="0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300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altLang="ru-RU" b="1" dirty="0" smtClean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39 </a:t>
            </a:r>
            <a:r>
              <a:rPr lang="ru-RU" altLang="ru-RU" b="1" dirty="0">
                <a:solidFill>
                  <a:srgbClr val="E4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млн.*</a:t>
            </a:r>
          </a:p>
        </p:txBody>
      </p:sp>
      <p:sp>
        <p:nvSpPr>
          <p:cNvPr id="15367" name="Надпись 2"/>
          <p:cNvSpPr txBox="1">
            <a:spLocks noChangeArrowheads="1"/>
          </p:cNvSpPr>
          <p:nvPr/>
        </p:nvSpPr>
        <p:spPr bwMode="auto">
          <a:xfrm>
            <a:off x="6227762" y="5376669"/>
            <a:ext cx="2572522" cy="5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115000"/>
              </a:lnSpc>
            </a:pP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altLang="ru-RU" sz="1300" b="1" dirty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altLang="ru-RU" sz="1300" b="1" dirty="0" smtClean="0">
                <a:solidFill>
                  <a:srgbClr val="E36C0A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Данные за 1 квартал 2019 года</a:t>
            </a:r>
            <a:endParaRPr lang="ru-RU" alt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cs typeface="Times New Roman" panose="02020603050405020304" pitchFamily="18" charset="0"/>
              </a:rPr>
              <a:t>Официальный сайт ФНС России и сервисы</a:t>
            </a:r>
            <a:endParaRPr lang="ru-RU" sz="1800" cap="al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0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93"/>
            <a:ext cx="8949600" cy="114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cap="all" dirty="0"/>
              <a:t>Оказание услуг налогоплательщикам</a:t>
            </a: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818" y="3030844"/>
            <a:ext cx="8463805" cy="351326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целях сокращения времени ожидания в очереди, для оптимизации процесса приёма налогоплательщиков проводится работа по оснащению инспекций ФНС России по субъектам Российской Федерации программно-аппаратными комплексами автоматизации обслуживания граждан и организаций в территориальных налоговых органах (системами управления очередью). </a:t>
            </a: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С целью предоставления налогоплательщикам качественного, быстрого информационного обслуживания при личном посещении налогоплательщиком налоговой инспекции в 1 квартале 2019 года 544 сотрудника территориальных налоговых органов, осуществляющих личный приём и обслуживание налогоплательщиков, прошли обучающие тренинги по эффективному взаимодействию и вежливому общению с налогоплательщиками.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рамках работ по совершенствованию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  <a:p>
            <a:pPr indent="180000" algn="just">
              <a:lnSpc>
                <a:spcPct val="90000"/>
              </a:lnSpc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>
              <a:lnSpc>
                <a:spcPct val="9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985485" y="1971566"/>
            <a:ext cx="2601916" cy="800219"/>
            <a:chOff x="5523715" y="2279462"/>
            <a:chExt cx="2601916" cy="800219"/>
          </a:xfrm>
        </p:grpSpPr>
        <p:sp>
          <p:nvSpPr>
            <p:cNvPr id="20" name="TextBox 19"/>
            <p:cNvSpPr txBox="1"/>
            <p:nvPr/>
          </p:nvSpPr>
          <p:spPr>
            <a:xfrm>
              <a:off x="6251400" y="2279462"/>
              <a:ext cx="18742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ФНС России получено </a:t>
              </a:r>
            </a:p>
            <a:p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более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 1 800</a:t>
              </a:r>
            </a:p>
            <a:p>
              <a:r>
                <a:rPr lang="ru-RU" sz="1400" b="1" dirty="0">
                  <a:latin typeface="Arial Narrow" panose="020B0606020202030204" pitchFamily="34" charset="0"/>
                </a:rPr>
                <a:t>отзывов </a:t>
              </a:r>
              <a:r>
                <a:rPr lang="ru-RU" sz="1400" b="1" dirty="0" smtClean="0">
                  <a:latin typeface="Arial Narrow" panose="020B0606020202030204" pitchFamily="34" charset="0"/>
                </a:rPr>
                <a:t>граждан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3715" y="2385857"/>
              <a:ext cx="587430" cy="58743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5536" y="2004120"/>
            <a:ext cx="2716013" cy="800219"/>
            <a:chOff x="4906945" y="887655"/>
            <a:chExt cx="2716013" cy="800219"/>
          </a:xfrm>
        </p:grpSpPr>
        <p:sp>
          <p:nvSpPr>
            <p:cNvPr id="23" name="TextBox 22"/>
            <p:cNvSpPr txBox="1"/>
            <p:nvPr/>
          </p:nvSpPr>
          <p:spPr>
            <a:xfrm>
              <a:off x="5699033" y="887655"/>
              <a:ext cx="192392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 Narrow" panose="020B0606020202030204" pitchFamily="34" charset="0"/>
                </a:rPr>
                <a:t>ФНС России получено :</a:t>
              </a:r>
            </a:p>
            <a:p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более</a:t>
              </a: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 2 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млн</a:t>
              </a:r>
            </a:p>
            <a:p>
              <a:r>
                <a:rPr lang="ru-RU" sz="1400" b="1" dirty="0" smtClean="0">
                  <a:latin typeface="Arial Narrow" panose="020B0606020202030204" pitchFamily="34" charset="0"/>
                </a:rPr>
                <a:t>оценок </a:t>
              </a:r>
              <a:r>
                <a:rPr lang="ru-RU" sz="1400" b="1" dirty="0">
                  <a:latin typeface="Arial Narrow" panose="020B0606020202030204" pitchFamily="34" charset="0"/>
                </a:rPr>
                <a:t>граждан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945" y="965333"/>
              <a:ext cx="588309" cy="588309"/>
            </a:xfrm>
            <a:prstGeom prst="rect">
              <a:avLst/>
            </a:prstGeom>
          </p:spPr>
        </p:pic>
      </p:grpSp>
      <p:pic>
        <p:nvPicPr>
          <p:cNvPr id="25" name="Picture 7" descr="Z:\Мои документы\group-secur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" y="1102858"/>
            <a:ext cx="543369" cy="5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01809" y="98424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Уровень удовлетворенности граждан качеством предоставления государственных услуг ФНС России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02994" y="1106689"/>
            <a:ext cx="82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92,53%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01969" y="980728"/>
            <a:ext cx="3155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Количество вызовов </a:t>
            </a: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 единый контакт-центр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2018 году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06401" y="1165394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2,8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2" descr="\\c0020-app008.dmz.tax.nalog.ru\DavWWWRoot\inetdata\0000-00-755\Мои документы\My Pictures\no-translate-detected_318-33481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6" y="1027042"/>
            <a:ext cx="548773" cy="54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ECD_4sma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478" r="7600"/>
          <a:stretch>
            <a:fillRect/>
          </a:stretch>
        </p:blipFill>
        <p:spPr>
          <a:xfrm rot="6120529">
            <a:off x="314046" y="3165899"/>
            <a:ext cx="2653754" cy="2160844"/>
          </a:xfrm>
          <a:prstGeom prst="ellipse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533" y="12541"/>
            <a:ext cx="8949600" cy="1144800"/>
          </a:xfrm>
          <a:prstGeom prst="rect">
            <a:avLst/>
          </a:prstGeom>
        </p:spPr>
        <p:txBody>
          <a:bodyPr lIns="80147" tIns="40074" rIns="80147" bIns="40074" anchor="ctr" anchorCtr="0"/>
          <a:lstStyle>
            <a:lvl1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1400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1400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just" defTabSz="801472" eaLnBrk="1" hangingPunct="1">
              <a:lnSpc>
                <a:spcPct val="100000"/>
              </a:lnSpc>
              <a:defRPr/>
            </a:pPr>
            <a:r>
              <a:rPr lang="ru-RU" sz="18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Модернизация налоговых органов</a:t>
            </a:r>
            <a:endParaRPr lang="ru-RU" sz="1800" cap="all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46506" y="1527755"/>
            <a:ext cx="2520000" cy="2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40073" tIns="40074" rIns="40073" bIns="40074"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2014 – 2017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118362" y="1525026"/>
            <a:ext cx="2520000" cy="28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40073" tIns="40074" rIns="40073" bIns="40074"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839245" y="1523942"/>
            <a:ext cx="252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noFill/>
            <a:miter/>
          </a:ln>
        </p:spPr>
        <p:txBody>
          <a:bodyPr lIns="40073" tIns="40074" rIns="40073" bIns="40074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квартал 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 года</a:t>
            </a:r>
            <a:endParaRPr lang="en-US" altLang="ru-RU" sz="20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351" y="2014710"/>
            <a:ext cx="2103075" cy="647431"/>
          </a:xfrm>
          <a:prstGeom prst="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159</a:t>
            </a:r>
            <a:r>
              <a:rPr lang="ru-RU" b="1" dirty="0">
                <a:solidFill>
                  <a:srgbClr val="004AB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ТП ФБ1, ФБ2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r>
              <a:rPr lang="ru-RU" dirty="0">
                <a:solidFill>
                  <a:srgbClr val="004AB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автономных ТП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2745" y="1977292"/>
            <a:ext cx="2313219" cy="447602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marL="162799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188</a:t>
            </a:r>
            <a:r>
              <a:rPr lang="ru-RU" dirty="0">
                <a:solidFill>
                  <a:srgbClr val="004AB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ТП ФБ3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2423" y="2463734"/>
            <a:ext cx="2554158" cy="1109282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Администрируются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физические лица</a:t>
            </a:r>
          </a:p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25%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юридических лиц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2637" y="4553595"/>
            <a:ext cx="5359136" cy="65553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Стабилизация программно-аппаратных средств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Адаптация сотрудников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0718" y="2553436"/>
            <a:ext cx="3170927" cy="1757160"/>
          </a:xfrm>
          <a:prstGeom prst="roundRect">
            <a:avLst/>
          </a:prstGeom>
          <a:noFill/>
          <a:ln w="1270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anchor="ctr"/>
          <a:lstStyle/>
          <a:p>
            <a:pPr marL="162799"/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62799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Администрируются</a:t>
            </a:r>
          </a:p>
          <a:p>
            <a:pPr marL="162799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5 731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юридических лиц</a:t>
            </a:r>
            <a:r>
              <a:rPr lang="ru-RU" dirty="0">
                <a:solidFill>
                  <a:srgbClr val="004AB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marL="162799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91,9%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62799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3 988 тыс.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индивидуальных предпринимателей</a:t>
            </a:r>
          </a:p>
          <a:p>
            <a:pPr marL="162799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(99,8%)</a:t>
            </a:r>
          </a:p>
          <a:p>
            <a:pPr marL="162799"/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4379" y="5661248"/>
            <a:ext cx="6452415" cy="1001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ТП – технологические процессы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ФБ1 – функциональный блок государственной регистрации и учета налогоплательщиков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ФБ2 – функциональный блок администрирования имущественных налогов физических лиц</a:t>
            </a:r>
          </a:p>
          <a:p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ФБ3 – функциональный блок администрирования  юридических лиц и индивидуальных предпринимателей</a:t>
            </a: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221579" y="604107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23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11857"/>
            <a:ext cx="822960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1800" cap="all" dirty="0" smtClean="0">
                <a:latin typeface="Arial Narrow" panose="020B0606020202030204" pitchFamily="34" charset="0"/>
              </a:rPr>
              <a:t>Администрирование крупнейших налогоплательщиков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606" t="26901" r="28147" b="38100"/>
          <a:stretch/>
        </p:blipFill>
        <p:spPr>
          <a:xfrm>
            <a:off x="4196308" y="2008805"/>
            <a:ext cx="443882" cy="416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11757" y="1132452"/>
            <a:ext cx="2425309" cy="696339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Вертикально интегрированная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система администрирования</a:t>
            </a:r>
          </a:p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0914" y="1821697"/>
            <a:ext cx="3005110" cy="814942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 fontAlgn="auto"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141" y="2668957"/>
            <a:ext cx="4487049" cy="418576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en-US" sz="1400" dirty="0" smtClean="0">
                <a:latin typeface="Arial Narrow" panose="020B0606020202030204" pitchFamily="34" charset="0"/>
              </a:rPr>
              <a:t>I</a:t>
            </a:r>
            <a:r>
              <a:rPr lang="ru-RU" sz="1400" dirty="0" smtClean="0">
                <a:latin typeface="Arial Narrow" panose="020B0606020202030204" pitchFamily="34" charset="0"/>
              </a:rPr>
              <a:t> квартале 2019 года начала </a:t>
            </a:r>
            <a:r>
              <a:rPr lang="ru-RU" sz="1400" dirty="0">
                <a:latin typeface="Arial Narrow" panose="020B0606020202030204" pitchFamily="34" charset="0"/>
              </a:rPr>
              <a:t>функционировать новая вертикально интегрированная модель организации администрирования крупнейших налогоплательщиков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целях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организации администрирования </a:t>
            </a:r>
            <a:r>
              <a:rPr lang="ru-RU" sz="1400" dirty="0">
                <a:latin typeface="Arial Narrow" panose="020B0606020202030204" pitchFamily="34" charset="0"/>
              </a:rPr>
              <a:t>крупнейших налогоплательщиков укрупнены </a:t>
            </a:r>
            <a:r>
              <a:rPr lang="ru-RU" sz="1400" dirty="0" smtClean="0">
                <a:latin typeface="Arial Narrow" panose="020B0606020202030204" pitchFamily="34" charset="0"/>
              </a:rPr>
              <a:t>8 </a:t>
            </a:r>
            <a:r>
              <a:rPr lang="ru-RU" sz="1400" dirty="0">
                <a:latin typeface="Arial Narrow" panose="020B0606020202030204" pitchFamily="34" charset="0"/>
              </a:rPr>
              <a:t>межрегиональных </a:t>
            </a:r>
            <a:r>
              <a:rPr lang="ru-RU" sz="1400" dirty="0" smtClean="0">
                <a:latin typeface="Arial Narrow" panose="020B0606020202030204" pitchFamily="34" charset="0"/>
              </a:rPr>
              <a:t>инспекций с учетом отраслевой принадлежности</a:t>
            </a:r>
            <a:r>
              <a:rPr lang="ru-RU" sz="1400" dirty="0">
                <a:latin typeface="Arial Narrow" panose="020B0606020202030204" pitchFamily="34" charset="0"/>
              </a:rPr>
              <a:t>, им </a:t>
            </a:r>
            <a:r>
              <a:rPr lang="ru-RU" sz="1400" dirty="0" smtClean="0">
                <a:latin typeface="Arial Narrow" panose="020B0606020202030204" pitchFamily="34" charset="0"/>
              </a:rPr>
              <a:t>подчинены </a:t>
            </a:r>
            <a:r>
              <a:rPr lang="ru-RU" sz="1400" dirty="0">
                <a:latin typeface="Arial Narrow" panose="020B0606020202030204" pitchFamily="34" charset="0"/>
              </a:rPr>
              <a:t>12 межрайонных </a:t>
            </a:r>
            <a:r>
              <a:rPr lang="ru-RU" sz="1400" dirty="0" smtClean="0">
                <a:latin typeface="Arial Narrow" panose="020B0606020202030204" pitchFamily="34" charset="0"/>
              </a:rPr>
              <a:t>инспекций. В </a:t>
            </a:r>
            <a:r>
              <a:rPr lang="ru-RU" sz="1400" dirty="0">
                <a:latin typeface="Arial Narrow" panose="020B0606020202030204" pitchFamily="34" charset="0"/>
              </a:rPr>
              <a:t>этой связи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межрегиональные </a:t>
            </a:r>
            <a:r>
              <a:rPr lang="ru-RU" sz="1400" dirty="0">
                <a:latin typeface="Arial Narrow" panose="020B0606020202030204" pitchFamily="34" charset="0"/>
              </a:rPr>
              <a:t>инспекции ФНС России по крупнейшим налогоплательщикам №№ 1-6 осуществляют функции вышестоящих налоговых </a:t>
            </a:r>
            <a:r>
              <a:rPr lang="ru-RU" sz="1400" dirty="0" smtClean="0">
                <a:latin typeface="Arial Narrow" panose="020B0606020202030204" pitchFamily="34" charset="0"/>
              </a:rPr>
              <a:t>органов для подведомственных межрайонных инспекций.</a:t>
            </a:r>
          </a:p>
          <a:p>
            <a:pPr indent="177800" algn="just"/>
            <a:r>
              <a:rPr lang="ru-RU" sz="1400" dirty="0" smtClean="0">
                <a:latin typeface="Arial Narrow" panose="020B0606020202030204" pitchFamily="34" charset="0"/>
              </a:rPr>
              <a:t>В качестве крупнейших налогоплательщиков в 2019 году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межрегиональных </a:t>
            </a:r>
            <a:r>
              <a:rPr lang="ru-RU" sz="1400" dirty="0">
                <a:latin typeface="Arial Narrow" panose="020B0606020202030204" pitchFamily="34" charset="0"/>
              </a:rPr>
              <a:t>и межрайонных инспекциях </a:t>
            </a:r>
            <a:r>
              <a:rPr lang="ru-RU" sz="1400" dirty="0" smtClean="0">
                <a:latin typeface="Arial Narrow" panose="020B0606020202030204" pitchFamily="34" charset="0"/>
              </a:rPr>
              <a:t>подлежат администрированию 2 </a:t>
            </a:r>
            <a:r>
              <a:rPr lang="ru-RU" sz="1400" dirty="0">
                <a:latin typeface="Arial Narrow" panose="020B0606020202030204" pitchFamily="34" charset="0"/>
              </a:rPr>
              <a:t>883 </a:t>
            </a:r>
            <a:r>
              <a:rPr lang="ru-RU" sz="1400" dirty="0" smtClean="0">
                <a:latin typeface="Arial Narrow" panose="020B0606020202030204" pitchFamily="34" charset="0"/>
              </a:rPr>
              <a:t>организации.</a:t>
            </a:r>
          </a:p>
          <a:p>
            <a:pPr indent="45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28787" y="2066829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28%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Номер слайда 3"/>
          <p:cNvSpPr>
            <a:spLocks noGrp="1"/>
          </p:cNvSpPr>
          <p:nvPr/>
        </p:nvSpPr>
        <p:spPr bwMode="auto">
          <a:xfrm>
            <a:off x="8377320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64773" y="1048223"/>
            <a:ext cx="2886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8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Межрегиональных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7943" y="2668957"/>
            <a:ext cx="4286545" cy="397031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indent="180000" algn="just"/>
            <a:endParaRPr lang="ru-RU" sz="1400" dirty="0" smtClean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Вертикально интегрированная система межрегиональных </a:t>
            </a:r>
            <a:r>
              <a:rPr lang="ru-RU" sz="1400" dirty="0">
                <a:latin typeface="Arial Narrow" panose="020B0606020202030204" pitchFamily="34" charset="0"/>
              </a:rPr>
              <a:t>инспекций и находящихся в их подчинении межрайонных инспекций по крупнейшим налогоплательщикам </a:t>
            </a:r>
            <a:r>
              <a:rPr lang="ru-RU" sz="1400" dirty="0" smtClean="0">
                <a:latin typeface="Arial Narrow" panose="020B0606020202030204" pitchFamily="34" charset="0"/>
              </a:rPr>
              <a:t>направлена на повышение </a:t>
            </a:r>
            <a:r>
              <a:rPr lang="ru-RU" sz="1400" dirty="0">
                <a:latin typeface="Arial Narrow" panose="020B0606020202030204" pitchFamily="34" charset="0"/>
              </a:rPr>
              <a:t>с 2019 года качества администрирования, выявление характерных для определенных отраслей (групп налогоплательщиков) вопросов, выработку и доведение единых методологических подходов, а также рост дополнительных поступлений в бюджет Российской Федерации.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en-US" sz="1400" smtClean="0">
                <a:latin typeface="Arial Narrow" panose="020B0606020202030204" pitchFamily="34" charset="0"/>
              </a:rPr>
              <a:t>I </a:t>
            </a:r>
            <a:r>
              <a:rPr lang="ru-RU" sz="1400" smtClean="0">
                <a:latin typeface="Arial Narrow" panose="020B0606020202030204" pitchFamily="34" charset="0"/>
              </a:rPr>
              <a:t>квартале </a:t>
            </a:r>
            <a:r>
              <a:rPr lang="ru-RU" sz="1400" dirty="0">
                <a:latin typeface="Arial Narrow" panose="020B0606020202030204" pitchFamily="34" charset="0"/>
              </a:rPr>
              <a:t>2019 года в консолидированный бюджет Российской Федерации от налогоплательщиков, состоящих на налоговом учете в межрегиональных и межрайонных инспекциях ФНС России по крупнейшим налогоплательщикам поступило 2 </a:t>
            </a:r>
            <a:r>
              <a:rPr lang="ru-RU" sz="1400" dirty="0" smtClean="0">
                <a:latin typeface="Arial Narrow" panose="020B0606020202030204" pitchFamily="34" charset="0"/>
              </a:rPr>
              <a:t>439, 8 </a:t>
            </a:r>
            <a:r>
              <a:rPr lang="ru-RU" sz="1400" dirty="0" smtClean="0"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latin typeface="Arial Narrow" panose="020B0606020202030204" pitchFamily="34" charset="0"/>
              </a:rPr>
              <a:t>рублей, </a:t>
            </a:r>
            <a:r>
              <a:rPr lang="ru-RU" sz="1400" dirty="0" smtClean="0">
                <a:latin typeface="Arial Narrow" panose="020B0606020202030204" pitchFamily="34" charset="0"/>
              </a:rPr>
              <a:t>или </a:t>
            </a:r>
            <a:r>
              <a:rPr lang="ru-RU" sz="1400" dirty="0">
                <a:latin typeface="Arial Narrow" panose="020B0606020202030204" pitchFamily="34" charset="0"/>
              </a:rPr>
              <a:t>на </a:t>
            </a:r>
            <a:r>
              <a:rPr lang="ru-RU" sz="1400" dirty="0" smtClean="0">
                <a:latin typeface="Arial Narrow" panose="020B0606020202030204" pitchFamily="34" charset="0"/>
              </a:rPr>
              <a:t>28% </a:t>
            </a:r>
            <a:r>
              <a:rPr lang="ru-RU" sz="1400" dirty="0" smtClean="0">
                <a:latin typeface="Arial Narrow" panose="020B0606020202030204" pitchFamily="34" charset="0"/>
              </a:rPr>
              <a:t>больше, </a:t>
            </a:r>
            <a:r>
              <a:rPr lang="ru-RU" sz="1400" dirty="0">
                <a:latin typeface="Arial Narrow" panose="020B0606020202030204" pitchFamily="34" charset="0"/>
              </a:rPr>
              <a:t>чем за аналогичный период прошлого года (1 </a:t>
            </a:r>
            <a:r>
              <a:rPr lang="ru-RU" sz="1400" dirty="0" smtClean="0">
                <a:latin typeface="Arial Narrow" panose="020B0606020202030204" pitchFamily="34" charset="0"/>
              </a:rPr>
              <a:t>906,4 </a:t>
            </a:r>
            <a:r>
              <a:rPr lang="ru-RU" sz="1400" dirty="0" smtClean="0">
                <a:latin typeface="Arial Narrow" panose="020B0606020202030204" pitchFamily="34" charset="0"/>
              </a:rPr>
              <a:t>млн </a:t>
            </a:r>
            <a:r>
              <a:rPr lang="ru-RU" sz="1400" dirty="0">
                <a:latin typeface="Arial Narrow" panose="020B0606020202030204" pitchFamily="34" charset="0"/>
              </a:rPr>
              <a:t>рублей).</a:t>
            </a:r>
          </a:p>
        </p:txBody>
      </p:sp>
      <p:pic>
        <p:nvPicPr>
          <p:cNvPr id="19" name="Picture 8" descr="D:\Мои документы\!!!Презентации\Платёжные ситемы\картинки\29e0a1f2cb05332359d74a207ba1cad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34" y="1130489"/>
            <a:ext cx="475200" cy="4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465234" y="1315702"/>
            <a:ext cx="2764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12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sym typeface="Symbol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Symbol"/>
              </a:rPr>
              <a:t>Межрайонных инспекций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534" y="1956601"/>
            <a:ext cx="475200" cy="479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190" y="1102451"/>
            <a:ext cx="504000" cy="504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822798" y="1971871"/>
            <a:ext cx="2553565" cy="464290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defTabSz="1041034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Крупнейшие налогоплательщики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около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900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организаций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7740" y="1930293"/>
            <a:ext cx="3874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Рост поступлений от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крупнейших налогоплательщиков 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консолидированный бюджет Российской Федерации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042124" y="196755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sym typeface="Symbol"/>
              </a:rPr>
              <a:t></a:t>
            </a: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568952" cy="5949280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180000" algn="just">
              <a:lnSpc>
                <a:spcPct val="95000"/>
              </a:lnSpc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закон от 3 августа 2018 г.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№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302-ФЗ "О внесении изменений в части первую и вторую Налогового кодекса Российской Федерации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"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периода 2019 года, всё движимое имущество исключено из объектов налогообложения по налогу на имущество организаций. 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Налоговая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база по налогу определяется отдельно в отношении каждого объекта недвижимого имущества организации, и имущества, входящего в состав Единой системы газоснабжения в соответствии с Федеральным законом «О газоснабжении в Российской Федерации». </a:t>
            </a: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29 июля 2018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№ 232-ФЗ «О внесении изменений в часть первую Налогового кодекса Российской Федерации в связи с совершенствованием налогового администрирования» </a:t>
            </a:r>
          </a:p>
          <a:p>
            <a:pPr indent="180000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2019 года введен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единый налоговый платеж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имущественным налогам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физических лиц, а так же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отменена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комиссия за уплату налогов через кассу местной администрации, организацию федеральной почтовой связи, а также через МФЦ (при наличии соответствующего соглашения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endParaRPr lang="ru-RU" sz="14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Федеральный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закон от 15 апреля 2019 г. № 63-ФЗ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«О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внесении изменений в часть вторую Налогового кодекса Российской Федерации и статью 9 Федерального закона «О внесении изменений в части первую и вторую Налогового кодекса Российской Федерации и отдельные законодательные акты Российской Федерации о налогах 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сборах»</a:t>
            </a:r>
          </a:p>
          <a:p>
            <a:pPr indent="179388" algn="just">
              <a:lnSpc>
                <a:spcPct val="95000"/>
              </a:lnSpc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79388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 2019 года (за налоговый период 2018 года), рост земельного налога физических лиц ограничен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10% по сравнению с предыдущим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налоговым периодом.</a:t>
            </a:r>
          </a:p>
          <a:p>
            <a:pPr indent="179388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Лицам, имеющим трёх и более несовершеннолетних детей (далее – многодетные), предоставлены налоговые вычеты:</a:t>
            </a:r>
          </a:p>
          <a:p>
            <a:pPr indent="179388" algn="just">
              <a:lnSpc>
                <a:spcPct val="95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размере кадастровой стоимости 600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 отношении одного земельного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участка;</a:t>
            </a:r>
          </a:p>
          <a:p>
            <a:pPr indent="179388" algn="just">
              <a:lnSpc>
                <a:spcPct val="95000"/>
              </a:lnSpc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размере кадастровой стоимости 5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квартиры, части квартиры,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комнаты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и 7 </a:t>
            </a:r>
            <a:r>
              <a:rPr lang="ru-RU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 отношении жилого дома, части жилого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дома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расчете на каждого несовершеннолетнего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ребенка.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Введен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беззаявительный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порядок предоставления налоговых льгот для пенсионеров, «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предпенсионеров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», инвалидов, многодетных, а также лиц – владельцев хозяйственных построек площадью не более 50 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кв.м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indent="180000" algn="just">
              <a:lnSpc>
                <a:spcPct val="95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Прекращение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розыска транспортного средства, не приведшего к его возврату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владельцу,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влечет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возобновление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начисления транспортного налога.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74616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54208451"/>
              </p:ext>
            </p:extLst>
          </p:nvPr>
        </p:nvGraphicFramePr>
        <p:xfrm>
          <a:off x="-301785" y="1863758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>
                <a:latin typeface="Arial Narrow" panose="020B0606020202030204" pitchFamily="34" charset="0"/>
              </a:rPr>
              <a:t>Государственные </a:t>
            </a:r>
            <a:r>
              <a:rPr lang="ru-RU" sz="1800" cap="all" dirty="0" smtClean="0">
                <a:latin typeface="Arial Narrow" panose="020B0606020202030204" pitchFamily="34" charset="0"/>
              </a:rPr>
              <a:t>финансы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288" y="694207"/>
            <a:ext cx="396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5891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84125" y="1499706"/>
            <a:ext cx="3063240" cy="4863655"/>
            <a:chOff x="1052099" y="1698282"/>
            <a:chExt cx="3063240" cy="4985077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142204"/>
                </p:ext>
              </p:extLst>
            </p:nvPr>
          </p:nvGraphicFramePr>
          <p:xfrm>
            <a:off x="1052099" y="1698282"/>
            <a:ext cx="3063240" cy="261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Группа 12"/>
            <p:cNvGrpSpPr/>
            <p:nvPr/>
          </p:nvGrpSpPr>
          <p:grpSpPr>
            <a:xfrm>
              <a:off x="1179874" y="2924944"/>
              <a:ext cx="206698" cy="3758415"/>
              <a:chOff x="1179874" y="2924944"/>
              <a:chExt cx="206698" cy="375841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276555" y="2924944"/>
                <a:ext cx="0" cy="3758415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>
                <a:off x="1188572" y="4591814"/>
                <a:ext cx="198000" cy="19802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188572" y="5096934"/>
                <a:ext cx="198000" cy="198022"/>
              </a:xfrm>
              <a:prstGeom prst="ellipse">
                <a:avLst/>
              </a:prstGeom>
              <a:solidFill>
                <a:srgbClr val="6B9CE3"/>
              </a:solidFill>
              <a:ln>
                <a:solidFill>
                  <a:srgbClr val="6B9C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1188572" y="5565945"/>
                <a:ext cx="198000" cy="1980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179874" y="6045904"/>
                <a:ext cx="198000" cy="198022"/>
              </a:xfrm>
              <a:prstGeom prst="ellipse">
                <a:avLst/>
              </a:prstGeom>
              <a:solidFill>
                <a:srgbClr val="5B89C1"/>
              </a:solidFill>
              <a:ln>
                <a:solidFill>
                  <a:srgbClr val="5B89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438526" y="4243535"/>
            <a:ext cx="359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5 224,0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4722057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1 359,6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8526" y="5179709"/>
            <a:ext cx="37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Росимущество -  8,4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8526" y="5666801"/>
            <a:ext cx="398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Минфин России -  6,2 </a:t>
            </a:r>
            <a:r>
              <a:rPr lang="ru-RU" sz="1400" dirty="0">
                <a:latin typeface="Arial Narrow" panose="020B0606020202030204" pitchFamily="34" charset="0"/>
              </a:rPr>
              <a:t>млрд. рублей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048610777"/>
              </p:ext>
            </p:extLst>
          </p:nvPr>
        </p:nvGraphicFramePr>
        <p:xfrm>
          <a:off x="6110601" y="1525204"/>
          <a:ext cx="3194877" cy="245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6305694" y="2653657"/>
            <a:ext cx="200317" cy="3169533"/>
            <a:chOff x="1188572" y="2969012"/>
            <a:chExt cx="200317" cy="3169533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Овал 31"/>
            <p:cNvSpPr/>
            <p:nvPr/>
          </p:nvSpPr>
          <p:spPr>
            <a:xfrm>
              <a:off x="1188572" y="4624865"/>
              <a:ext cx="198000" cy="198022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90889" y="5306257"/>
              <a:ext cx="198000" cy="19802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FAC09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503694" y="4263148"/>
            <a:ext cx="269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3 027,0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46561" y="4926326"/>
            <a:ext cx="275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1 309,2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11685" y="5486481"/>
            <a:ext cx="261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252,9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3" name="Овал 42"/>
          <p:cNvSpPr/>
          <p:nvPr/>
        </p:nvSpPr>
        <p:spPr>
          <a:xfrm>
            <a:off x="3211900" y="6286761"/>
            <a:ext cx="198000" cy="198022"/>
          </a:xfrm>
          <a:prstGeom prst="ellipse">
            <a:avLst/>
          </a:prstGeom>
          <a:solidFill>
            <a:srgbClr val="939EB7"/>
          </a:solidFill>
          <a:ln>
            <a:solidFill>
              <a:srgbClr val="939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3438526" y="6101750"/>
            <a:ext cx="335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758,5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23" name="Надпись 3"/>
          <p:cNvSpPr txBox="1"/>
          <p:nvPr/>
        </p:nvSpPr>
        <p:spPr>
          <a:xfrm>
            <a:off x="6922976" y="2394680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4 589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24657" y="694207"/>
            <a:ext cx="324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консолидированного бюджета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Российской Федерации и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бюджетов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государственных внебюджетных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фондов по основным администраторам доходов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2675" y="3315250"/>
            <a:ext cx="215373" cy="3169533"/>
            <a:chOff x="1171199" y="2969012"/>
            <a:chExt cx="215373" cy="3169533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276555" y="2969012"/>
              <a:ext cx="11017" cy="297151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1171199" y="4283215"/>
              <a:ext cx="198000" cy="19802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71199" y="4768110"/>
              <a:ext cx="198000" cy="198022"/>
            </a:xfrm>
            <a:prstGeom prst="ellipse">
              <a:avLst/>
            </a:prstGeom>
            <a:solidFill>
              <a:srgbClr val="B3B3B3"/>
            </a:solidFill>
            <a:ln>
              <a:solidFill>
                <a:srgbClr val="B3B3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188572" y="5940523"/>
              <a:ext cx="198000" cy="198022"/>
            </a:xfrm>
            <a:prstGeom prst="ellipse">
              <a:avLst/>
            </a:prstGeom>
            <a:solidFill>
              <a:srgbClr val="262626"/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67401" y="4577055"/>
            <a:ext cx="371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ФНС России -  6 711,9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1520" y="5092175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ФТС России -  1 359,6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659" y="6190950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384,1 млрд</a:t>
            </a:r>
            <a:r>
              <a:rPr lang="ru-RU" sz="1400" dirty="0">
                <a:latin typeface="Arial Narrow" panose="020B0606020202030204" pitchFamily="34" charset="0"/>
              </a:rPr>
              <a:t>. рублей</a:t>
            </a:r>
          </a:p>
        </p:txBody>
      </p:sp>
      <p:sp>
        <p:nvSpPr>
          <p:cNvPr id="60" name="Надпись 3"/>
          <p:cNvSpPr txBox="1"/>
          <p:nvPr/>
        </p:nvSpPr>
        <p:spPr>
          <a:xfrm>
            <a:off x="738567" y="3007743"/>
            <a:ext cx="1155700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8 693</a:t>
            </a: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595959"/>
                </a:solidFill>
                <a:latin typeface="Arial Narrow" panose="020B0606020202030204" pitchFamily="34" charset="0"/>
                <a:ea typeface="Times New Roman"/>
              </a:rPr>
              <a:t>млрд. руб.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6459" y="5668119"/>
            <a:ext cx="31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ГВБФ -  237,8  млрд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(без СВ, администрируемых ФНС России)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2727" y="5695856"/>
            <a:ext cx="198000" cy="198022"/>
          </a:xfrm>
          <a:prstGeom prst="ellipse">
            <a:avLst/>
          </a:prstGeom>
          <a:solidFill>
            <a:srgbClr val="59595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07925" y="751183"/>
            <a:ext cx="3243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Формирование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основным администраторам доходов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z="1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8712968" cy="5328592"/>
          </a:xfrm>
          <a:prstGeom prst="rect">
            <a:avLst/>
          </a:prstGeom>
        </p:spPr>
        <p:txBody>
          <a:bodyPr wrap="square" numCol="2" spcCol="360000">
            <a:noAutofit/>
          </a:bodyPr>
          <a:lstStyle/>
          <a:p>
            <a:pPr indent="457200" algn="just"/>
            <a:r>
              <a:rPr lang="ru-RU" sz="1400" dirty="0" smtClean="0">
                <a:latin typeface="Arial Narrow" panose="020B0606020202030204" pitchFamily="34" charset="0"/>
              </a:rPr>
              <a:t>Одновременно внесены </a:t>
            </a:r>
            <a:r>
              <a:rPr lang="ru-RU" sz="1400" dirty="0">
                <a:latin typeface="Arial Narrow" panose="020B0606020202030204" pitchFamily="34" charset="0"/>
              </a:rPr>
              <a:t>изменения в 7 главу Налогового кодекса Российской Федерации, в том числе в главы 21 (НДС) и 25 </a:t>
            </a:r>
            <a:r>
              <a:rPr lang="ru-RU" sz="1400" dirty="0" smtClean="0">
                <a:latin typeface="Arial Narrow" panose="020B0606020202030204" pitchFamily="34" charset="0"/>
              </a:rPr>
              <a:t>(Налог </a:t>
            </a:r>
            <a:r>
              <a:rPr lang="ru-RU" sz="1400" dirty="0">
                <a:latin typeface="Arial Narrow" panose="020B0606020202030204" pitchFamily="34" charset="0"/>
              </a:rPr>
              <a:t>на прибыль организаций).</a:t>
            </a:r>
          </a:p>
          <a:p>
            <a:pPr indent="457200" algn="just"/>
            <a:r>
              <a:rPr lang="ru-RU" sz="1400" dirty="0">
                <a:latin typeface="Arial Narrow" panose="020B0606020202030204" pitchFamily="34" charset="0"/>
              </a:rPr>
              <a:t>Согласно внесенным поправкам «экспортерам» работ и услуг предоставляется право принять к вычету «входной» НДС (в настоящее время такой налог учитывается в стоимости товаров (работ, услуг), приобретенных для такого экспорта). Исключение составляют операции, освобожденные от налогообложения.   </a:t>
            </a:r>
          </a:p>
          <a:p>
            <a:pPr indent="457200" algn="just"/>
            <a:r>
              <a:rPr lang="ru-RU" sz="1400" dirty="0">
                <a:latin typeface="Arial Narrow" panose="020B0606020202030204" pitchFamily="34" charset="0"/>
              </a:rPr>
              <a:t>Исключаются из объектов обложения НДС операции по безвозмездной передаче социально-культурных объектов в казну субъекта или муниципалитета, а также недвижимости - в государственную собственность Российской Федерации.</a:t>
            </a:r>
          </a:p>
          <a:p>
            <a:pPr indent="457200" algn="just"/>
            <a:r>
              <a:rPr lang="ru-RU" sz="1400" dirty="0">
                <a:latin typeface="Arial Narrow" panose="020B0606020202030204" pitchFamily="34" charset="0"/>
              </a:rPr>
              <a:t>Законом расширена сфера применения инвестиционного налогового вычета. С 1 января 2019 года налог на прибыль организаций можно уменьшить на расходы в виде денежных средств, потраченных на создание объектов инфраструктуры, которые могут находиться только в федеральной собственности (регионы смогут предоставлять новый инвестиционный налоговый вычет в пределах 85% суммы потраченных денежных средств).  </a:t>
            </a:r>
          </a:p>
          <a:p>
            <a:pPr indent="457200" algn="just"/>
            <a:r>
              <a:rPr lang="ru-RU" sz="1400" dirty="0">
                <a:latin typeface="Arial Narrow" panose="020B0606020202030204" pitchFamily="34" charset="0"/>
              </a:rPr>
              <a:t>Кроме этого, по налогу на прибыль организаций законом отменяется трехлетнее ограничение для учета субсидий, полученных на финансирование расходов, которые не связаны с приобретением, созданием, реконструкцией, модернизацией или техническим перевооружением, а также с приобретением имущественных прав. Такие субсидии теперь будут учитываться по мере признания расходов, фактически осуществленных за счет этих средств.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1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latin typeface="Arial Narrow" panose="020B0606020202030204" pitchFamily="34" charset="0"/>
              </a:rPr>
              <a:t>Основные изменения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86235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6524" y="0"/>
            <a:ext cx="9150523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/>
              <a:t>Поступление </a:t>
            </a:r>
            <a:r>
              <a:rPr lang="ru-RU" sz="1800" cap="all" dirty="0"/>
              <a:t>администрируемых </a:t>
            </a:r>
            <a:r>
              <a:rPr lang="ru-RU" sz="1800" cap="all" dirty="0" smtClean="0"/>
              <a:t>ФНС России доходов  в консолидированный бюджет Российской Федерации в январе-марте 2019 года</a:t>
            </a:r>
            <a:endParaRPr lang="ru-RU" sz="180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1137204"/>
              </p:ext>
            </p:extLst>
          </p:nvPr>
        </p:nvGraphicFramePr>
        <p:xfrm>
          <a:off x="107504" y="1597797"/>
          <a:ext cx="8784976" cy="208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331640" y="4216698"/>
            <a:ext cx="6651027" cy="2287090"/>
            <a:chOff x="228727" y="4377813"/>
            <a:chExt cx="6778052" cy="2331921"/>
          </a:xfrm>
        </p:grpSpPr>
        <p:sp>
          <p:nvSpPr>
            <p:cNvPr id="6" name="Овал 5"/>
            <p:cNvSpPr/>
            <p:nvPr/>
          </p:nvSpPr>
          <p:spPr>
            <a:xfrm>
              <a:off x="4577522" y="5229200"/>
              <a:ext cx="947336" cy="947336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99939" y="5157192"/>
              <a:ext cx="1015930" cy="101593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97773" y="6232857"/>
              <a:ext cx="1470022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Налог на прибыль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46636" y="6254628"/>
              <a:ext cx="609106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НДФЛ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70564" y="6236364"/>
              <a:ext cx="504555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НДС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9817" y="6251497"/>
              <a:ext cx="612373" cy="313531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НДПИ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96835" y="5093404"/>
              <a:ext cx="1071900" cy="1071900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5585" y="5110914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1 137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1875" y="5183313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 1 062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2225" y="5201828"/>
              <a:ext cx="914400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809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228727" y="4383438"/>
              <a:ext cx="1246927" cy="1766402"/>
              <a:chOff x="228728" y="4269067"/>
              <a:chExt cx="1246927" cy="1766402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228728" y="4788542"/>
                <a:ext cx="1246927" cy="1246927"/>
              </a:xfrm>
              <a:prstGeom prst="ellipse">
                <a:avLst/>
              </a:prstGeom>
              <a:solidFill>
                <a:srgbClr val="4F81BD"/>
              </a:solidFill>
              <a:ln w="1143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5536" y="4895777"/>
                <a:ext cx="914400" cy="914400"/>
              </a:xfrm>
              <a:prstGeom prst="rect">
                <a:avLst/>
              </a:prstGeom>
            </p:spPr>
            <p:txBody>
              <a:bodyPr vert="horz" wrap="none" lIns="104306" tIns="52153" rIns="104306" bIns="52153" rtlCol="0" anchor="ctr">
                <a:noAutofit/>
              </a:bodyPr>
              <a:lstStyle/>
              <a:p>
                <a:pPr algn="ctr" defTabSz="1043056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prstClr val="white"/>
                    </a:solidFill>
                    <a:latin typeface="Arial Narrow" panose="020B0606020202030204" pitchFamily="34" charset="0"/>
                  </a:rPr>
                  <a:t>1 478</a:t>
                </a: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316357" y="4672277"/>
                <a:ext cx="993579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441255" y="4269067"/>
                <a:ext cx="921127" cy="407675"/>
              </a:xfrm>
              <a:prstGeom prst="rect">
                <a:avLst/>
              </a:prstGeom>
            </p:spPr>
            <p:txBody>
              <a:bodyPr wrap="none" lIns="91168" tIns="45585" rIns="91168" bIns="45585">
                <a:spAutoFit/>
              </a:bodyPr>
              <a:lstStyle/>
              <a:p>
                <a:pPr algn="ctr" defTabSz="1100384"/>
                <a:r>
                  <a:rPr lang="ru-RU" sz="2000" b="1" dirty="0" smtClean="0">
                    <a:solidFill>
                      <a:srgbClr val="F79646">
                        <a:lumMod val="75000"/>
                      </a:srgbClr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+15,8%</a:t>
                </a:r>
                <a:endParaRPr lang="ru-RU" b="1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1872219" y="4400594"/>
              <a:ext cx="921128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+14,1%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06719" y="4391243"/>
              <a:ext cx="909366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+11,2%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91737" y="4377813"/>
              <a:ext cx="801874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+7,8%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927169" y="4768878"/>
              <a:ext cx="862816" cy="1414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220690" y="4768878"/>
              <a:ext cx="9144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5878496" y="5271938"/>
              <a:ext cx="895176" cy="895618"/>
            </a:xfrm>
            <a:prstGeom prst="ellipse">
              <a:avLst/>
            </a:prstGeom>
            <a:solidFill>
              <a:srgbClr val="4F81BD"/>
            </a:solidFill>
            <a:ln w="1143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6120" y="5294376"/>
              <a:ext cx="723749" cy="821585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 algn="ctr" defTabSz="1043056">
                <a:spcBef>
                  <a:spcPct val="0"/>
                </a:spcBef>
              </a:pP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194</a:t>
              </a:r>
              <a:endParaRPr lang="ru-RU" sz="20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657644" y="6176536"/>
              <a:ext cx="1349135" cy="533198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Имущественные</a:t>
              </a:r>
            </a:p>
            <a:p>
              <a:pPr algn="ctr" defTabSz="1100384"/>
              <a:r>
                <a:rPr lang="ru-RU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налоги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919180" y="4401788"/>
              <a:ext cx="801874" cy="407675"/>
            </a:xfrm>
            <a:prstGeom prst="rect">
              <a:avLst/>
            </a:prstGeom>
          </p:spPr>
          <p:txBody>
            <a:bodyPr wrap="none" lIns="91168" tIns="45585" rIns="91168" bIns="45585">
              <a:spAutoFit/>
            </a:bodyPr>
            <a:lstStyle/>
            <a:p>
              <a:pPr algn="ctr" defTabSz="1100384"/>
              <a:r>
                <a:rPr lang="ru-RU" sz="2000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+5,0%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899" y="4756742"/>
              <a:ext cx="75843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395536" y="125032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22584" y="1157989"/>
            <a:ext cx="903865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+12,2%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523824" y="4617673"/>
            <a:ext cx="89726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32221" cy="1143000"/>
          </a:xfrm>
        </p:spPr>
        <p:txBody>
          <a:bodyPr>
            <a:noAutofit/>
          </a:bodyPr>
          <a:lstStyle/>
          <a:p>
            <a:pPr algn="l"/>
            <a:r>
              <a:rPr lang="ru-RU" sz="1800" cap="all" dirty="0"/>
              <a:t>Поступление администрируемых ФНС России доходов в федеральный бюджет</a:t>
            </a:r>
            <a:br>
              <a:rPr lang="ru-RU" sz="1800" cap="all" dirty="0"/>
            </a:br>
            <a:r>
              <a:rPr lang="ru-RU" sz="1800" cap="all" dirty="0"/>
              <a:t>и консолидированные бюджеты субъектов Российской </a:t>
            </a:r>
            <a:r>
              <a:rPr lang="ru-RU" sz="1800" cap="all" dirty="0" smtClean="0"/>
              <a:t>Федерации</a:t>
            </a:r>
            <a:br>
              <a:rPr lang="ru-RU" sz="1800" cap="all" dirty="0" smtClean="0"/>
            </a:br>
            <a:r>
              <a:rPr lang="ru-RU" sz="1800" cap="all" dirty="0"/>
              <a:t>в январе-марте 2019 года</a:t>
            </a:r>
            <a:endParaRPr lang="ru-RU" sz="1800" b="0" dirty="0"/>
          </a:p>
        </p:txBody>
      </p:sp>
      <p:graphicFrame>
        <p:nvGraphicFramePr>
          <p:cNvPr id="37" name="Объект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1377735"/>
              </p:ext>
            </p:extLst>
          </p:nvPr>
        </p:nvGraphicFramePr>
        <p:xfrm>
          <a:off x="24332" y="1346121"/>
          <a:ext cx="9118435" cy="243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5463968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6551" y="1199692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84986" y="1015162"/>
            <a:ext cx="83333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+13,0%</a:t>
            </a:r>
            <a:endParaRPr lang="ru-RU" sz="1600" b="1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83824" y="2060848"/>
            <a:ext cx="8229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b="1" dirty="0" smtClean="0">
                <a:solidFill>
                  <a:srgbClr val="E46C0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+11,0%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38183" y="4005655"/>
            <a:ext cx="2138505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18638" y="4005064"/>
            <a:ext cx="4256253" cy="369059"/>
          </a:xfrm>
          <a:prstGeom prst="rect">
            <a:avLst/>
          </a:prstGeom>
        </p:spPr>
        <p:txBody>
          <a:bodyPr wrap="square" lIns="91168" tIns="45585" rIns="91168" bIns="45585">
            <a:spAutoFit/>
          </a:bodyPr>
          <a:lstStyle/>
          <a:p>
            <a:pPr algn="ctr"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71999" y="4999024"/>
            <a:ext cx="769213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72000" y="4577299"/>
            <a:ext cx="185444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прибыль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03935" y="5410305"/>
            <a:ext cx="235618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Имущественные налоги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9785" y="5900646"/>
            <a:ext cx="889438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Акцизы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92308" y="4897397"/>
            <a:ext cx="792678" cy="5847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809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97191" y="4476125"/>
            <a:ext cx="752103" cy="54179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882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16441" y="5277116"/>
            <a:ext cx="732853" cy="62697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194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008036"/>
            <a:ext cx="637767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НДС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67744" y="4867557"/>
            <a:ext cx="914400" cy="5866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1 062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520" y="4542912"/>
            <a:ext cx="774022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НДПИ 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8032" y="4319538"/>
            <a:ext cx="873824" cy="74248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1 460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53492" y="5447687"/>
            <a:ext cx="914400" cy="4426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rgbClr val="4F81BD"/>
                </a:solidFill>
                <a:latin typeface="Arial Narrow" panose="020B0606020202030204" pitchFamily="34" charset="0"/>
              </a:rPr>
              <a:t>255</a:t>
            </a:r>
            <a:endParaRPr lang="ru-RU" sz="2000" b="1" dirty="0">
              <a:solidFill>
                <a:srgbClr val="4F81BD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31307" y="5892669"/>
            <a:ext cx="732853" cy="38389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173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7384" y="4491407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+15,7%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21909" y="4967733"/>
            <a:ext cx="950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39" y="5459496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</a:t>
            </a:r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22,3%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960649" y="4223145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73143" y="5875035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+ 29,4%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214" y="5430356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+5,0%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3968" y="4968888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+7,8%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83109" y="4542306"/>
            <a:ext cx="892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+11,9%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Номер слайда 3"/>
          <p:cNvSpPr>
            <a:spLocks noGrp="1"/>
          </p:cNvSpPr>
          <p:nvPr/>
        </p:nvSpPr>
        <p:spPr bwMode="auto">
          <a:xfrm>
            <a:off x="8455024" y="6287419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28884" y="4283853"/>
            <a:ext cx="1113858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83905" y="1346121"/>
            <a:ext cx="451819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rgbClr val="4F81B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ФБ</a:t>
            </a:r>
            <a:endParaRPr lang="ru-RU" sz="1600" dirty="0">
              <a:solidFill>
                <a:srgbClr val="4F81BD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4986" y="2384435"/>
            <a:ext cx="931116" cy="369059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КБС РФ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49600" cy="11448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прибыль организаций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643" y="3221180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2019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год по налогу на прибыль организаций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2375" y="1121924"/>
            <a:ext cx="4337617" cy="2046556"/>
            <a:chOff x="201385" y="3328380"/>
            <a:chExt cx="4230525" cy="2820350"/>
          </a:xfrm>
        </p:grpSpPr>
        <p:graphicFrame>
          <p:nvGraphicFramePr>
            <p:cNvPr id="25" name="Диаграмма 24"/>
            <p:cNvGraphicFramePr/>
            <p:nvPr>
              <p:extLst>
                <p:ext uri="{D42A27DB-BD31-4B8C-83A1-F6EECF244321}">
                  <p14:modId xmlns:p14="http://schemas.microsoft.com/office/powerpoint/2010/main" val="55943619"/>
                </p:ext>
              </p:extLst>
            </p:nvPr>
          </p:nvGraphicFramePr>
          <p:xfrm>
            <a:off x="201385" y="3328380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 bwMode="auto">
            <a:xfrm>
              <a:off x="1233160" y="4293097"/>
              <a:ext cx="66073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+22,3%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2490799" y="5097228"/>
              <a:ext cx="816031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11,9%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3273799" y="3437757"/>
              <a:ext cx="610947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+14,1%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 bwMode="auto">
          <a:xfrm>
            <a:off x="217246" y="155169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17246" y="218232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217246" y="958186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952328" y="963820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670992962"/>
              </p:ext>
            </p:extLst>
          </p:nvPr>
        </p:nvGraphicFramePr>
        <p:xfrm>
          <a:off x="673763" y="3789040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532734" y="1237184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поступлений </a:t>
            </a:r>
            <a:r>
              <a:rPr lang="ru-RU" sz="1400" b="1" dirty="0">
                <a:latin typeface="Arial Narrow" panose="020B0606020202030204" pitchFamily="34" charset="0"/>
              </a:rPr>
              <a:t>налога на прибыль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latin typeface="Arial Narrow" panose="020B0606020202030204" pitchFamily="34" charset="0"/>
              </a:rPr>
              <a:t>140 </a:t>
            </a:r>
            <a:r>
              <a:rPr lang="ru-RU" sz="1400" dirty="0">
                <a:latin typeface="Arial Narrow" panose="020B0606020202030204" pitchFamily="34" charset="0"/>
              </a:rPr>
              <a:t>млрд рублей обеспечен за счет</a:t>
            </a:r>
            <a:r>
              <a:rPr lang="ru-RU" sz="1400" dirty="0" smtClean="0">
                <a:latin typeface="Arial Narrow" panose="020B0606020202030204" pitchFamily="34" charset="0"/>
              </a:rPr>
              <a:t>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экономических </a:t>
            </a:r>
            <a:r>
              <a:rPr lang="ru-RU" sz="1400" b="1" dirty="0">
                <a:latin typeface="Arial Narrow" panose="020B0606020202030204" pitchFamily="34" charset="0"/>
              </a:rPr>
              <a:t>факторов, включая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изменение прибыли прибыльных организаций +135 </a:t>
            </a:r>
            <a:r>
              <a:rPr lang="ru-RU" sz="1400" dirty="0">
                <a:latin typeface="Arial Narrow" panose="020B0606020202030204" pitchFamily="34" charset="0"/>
              </a:rPr>
              <a:t>млрд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рублей;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285750" indent="180000" algn="just">
              <a:buFontTx/>
              <a:buChar char="-"/>
            </a:pPr>
            <a:r>
              <a:rPr lang="ru-RU" sz="1400" b="1" dirty="0">
                <a:latin typeface="Arial Narrow" panose="020B0606020202030204" pitchFamily="34" charset="0"/>
              </a:rPr>
              <a:t>н</a:t>
            </a:r>
            <a:r>
              <a:rPr lang="ru-RU" sz="1400" b="1" dirty="0" smtClean="0">
                <a:latin typeface="Arial Narrow" panose="020B0606020202030204" pitchFamily="34" charset="0"/>
              </a:rPr>
              <a:t>алоговое администрирование  + 5 </a:t>
            </a:r>
            <a:r>
              <a:rPr lang="ru-RU" sz="1400" dirty="0">
                <a:latin typeface="Arial Narrow" panose="020B0606020202030204" pitchFamily="34" charset="0"/>
              </a:rPr>
              <a:t>млрд </a:t>
            </a:r>
            <a:r>
              <a:rPr lang="ru-RU" sz="1400" dirty="0" smtClean="0"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1369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11010" y="1183226"/>
            <a:ext cx="3817863" cy="1773491"/>
            <a:chOff x="217246" y="3328248"/>
            <a:chExt cx="4230525" cy="2820350"/>
          </a:xfrm>
        </p:grpSpPr>
        <p:graphicFrame>
          <p:nvGraphicFramePr>
            <p:cNvPr id="26" name="Диаграмма 25"/>
            <p:cNvGraphicFramePr/>
            <p:nvPr>
              <p:extLst>
                <p:ext uri="{D42A27DB-BD31-4B8C-83A1-F6EECF244321}">
                  <p14:modId xmlns:p14="http://schemas.microsoft.com/office/powerpoint/2010/main" val="98792797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/>
            <p:cNvSpPr txBox="1"/>
            <p:nvPr/>
          </p:nvSpPr>
          <p:spPr bwMode="auto">
            <a:xfrm>
              <a:off x="2484912" y="4835267"/>
              <a:ext cx="849660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</a:t>
              </a: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27,8%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316197" y="3636204"/>
              <a:ext cx="930204" cy="89666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+11,2%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6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Налог на добавленную стоимость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0794" y="1196752"/>
            <a:ext cx="44792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Рост поступлений на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107,4 млрд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обеспечен за счет: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>
                <a:latin typeface="Arial Narrow" panose="020B0606020202030204" pitchFamily="34" charset="0"/>
              </a:rPr>
              <a:t>экономических факторов, включая инфляционный фактор и рост ВВП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latin typeface="Arial Narrow" panose="020B0606020202030204" pitchFamily="34" charset="0"/>
              </a:rPr>
              <a:t>63,2 млрд </a:t>
            </a:r>
            <a:r>
              <a:rPr lang="ru-RU" sz="1400" b="1" dirty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, в том числе:</a:t>
            </a: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инфляция </a:t>
            </a:r>
            <a:r>
              <a:rPr lang="ru-RU" sz="1400" dirty="0" smtClean="0">
                <a:latin typeface="Arial Narrow" panose="020B0606020202030204" pitchFamily="34" charset="0"/>
              </a:rPr>
              <a:t>– </a:t>
            </a:r>
            <a:r>
              <a:rPr lang="ru-RU" sz="1400" i="1" dirty="0" smtClean="0">
                <a:latin typeface="Arial Narrow" panose="020B0606020202030204" pitchFamily="34" charset="0"/>
              </a:rPr>
              <a:t>37,0 млрд </a:t>
            </a:r>
            <a:r>
              <a:rPr lang="ru-RU" sz="1400" i="1" dirty="0">
                <a:latin typeface="Arial Narrow" panose="020B0606020202030204" pitchFamily="34" charset="0"/>
              </a:rPr>
              <a:t>рублей</a:t>
            </a:r>
            <a:r>
              <a:rPr lang="ru-RU" sz="1400" dirty="0" smtClean="0">
                <a:latin typeface="Arial Narrow" panose="020B0606020202030204" pitchFamily="34" charset="0"/>
              </a:rPr>
              <a:t>; 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r>
              <a:rPr lang="ru-RU" sz="1400" dirty="0">
                <a:latin typeface="Arial Narrow" panose="020B0606020202030204" pitchFamily="34" charset="0"/>
              </a:rPr>
              <a:t>рост ВВП </a:t>
            </a:r>
            <a:r>
              <a:rPr lang="ru-RU" sz="1400" dirty="0" smtClean="0">
                <a:latin typeface="Arial Narrow" panose="020B0606020202030204" pitchFamily="34" charset="0"/>
              </a:rPr>
              <a:t>–  </a:t>
            </a:r>
            <a:r>
              <a:rPr lang="ru-RU" sz="1400" i="1" dirty="0" smtClean="0">
                <a:latin typeface="Arial Narrow" panose="020B0606020202030204" pitchFamily="34" charset="0"/>
              </a:rPr>
              <a:t>26,2 млрд </a:t>
            </a:r>
            <a:r>
              <a:rPr lang="ru-RU" sz="1400" i="1" dirty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; </a:t>
            </a:r>
          </a:p>
          <a:p>
            <a:pPr indent="180000" algn="just"/>
            <a:r>
              <a:rPr lang="ru-RU" sz="1400" b="1" dirty="0" smtClean="0">
                <a:latin typeface="Arial Narrow" panose="020B0606020202030204" pitchFamily="34" charset="0"/>
              </a:rPr>
              <a:t>- структурных </a:t>
            </a:r>
            <a:r>
              <a:rPr lang="ru-RU" sz="1400" b="1" dirty="0">
                <a:latin typeface="Arial Narrow" panose="020B0606020202030204" pitchFamily="34" charset="0"/>
              </a:rPr>
              <a:t>и временных факторов </a:t>
            </a:r>
            <a:r>
              <a:rPr lang="ru-RU" sz="1400" b="1" dirty="0" smtClean="0">
                <a:latin typeface="Arial Narrow" panose="020B0606020202030204" pitchFamily="34" charset="0"/>
              </a:rPr>
              <a:t>+ 30 млрд рублей</a:t>
            </a:r>
            <a:r>
              <a:rPr lang="ru-RU" sz="1400" b="1" dirty="0">
                <a:latin typeface="Arial Narrow" panose="020B0606020202030204" pitchFamily="34" charset="0"/>
              </a:rPr>
              <a:t>, </a:t>
            </a:r>
            <a:r>
              <a:rPr lang="ru-RU" sz="1400" b="1" dirty="0" smtClean="0">
                <a:latin typeface="Arial Narrow" panose="020B0606020202030204" pitchFamily="34" charset="0"/>
              </a:rPr>
              <a:t>в том числе: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975" algn="just"/>
            <a:r>
              <a:rPr lang="ru-RU" sz="1400" dirty="0" smtClean="0">
                <a:latin typeface="Arial Narrow" panose="020B0606020202030204" pitchFamily="34" charset="0"/>
              </a:rPr>
              <a:t>- переноса с марта на апрель возмещения НДС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порядка          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27 млрд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в связи с представлением уточненной налоговой декларации по ПАО «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Транснефть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».</a:t>
            </a:r>
          </a:p>
          <a:p>
            <a:pPr indent="180000"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остальной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прирост обеспечен за счет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налогового </a:t>
            </a:r>
            <a:r>
              <a:rPr lang="ru-RU" sz="1400" b="1" dirty="0">
                <a:latin typeface="Arial Narrow" panose="020B0606020202030204" pitchFamily="34" charset="0"/>
              </a:rPr>
              <a:t>администрирования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+ </a:t>
            </a:r>
            <a:r>
              <a:rPr lang="ru-RU" sz="1400" b="1" dirty="0" smtClean="0">
                <a:latin typeface="Arial Narrow" panose="020B0606020202030204" pitchFamily="34" charset="0"/>
              </a:rPr>
              <a:t>14,2 млрд </a:t>
            </a:r>
            <a:r>
              <a:rPr lang="ru-RU" sz="1400" b="1" dirty="0"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5582" y="1206277"/>
            <a:ext cx="167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Поступление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0694" y="1922752"/>
            <a:ext cx="1604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Возмещение НДС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03848" y="1018988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7284" y="4309331"/>
            <a:ext cx="738636" cy="36370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429" y="2970823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федерального бюджета на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налогу на добавленную стоимость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товары (работы, услуги), реализуемые на территории Российской Федерации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99296524"/>
              </p:ext>
            </p:extLst>
          </p:nvPr>
        </p:nvGraphicFramePr>
        <p:xfrm>
          <a:off x="334773" y="3705768"/>
          <a:ext cx="378851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55096" y="1498511"/>
            <a:ext cx="375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Поступления налога на доходы физических лиц в консолидированный бюджет Российской Федерации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квартале 2019 года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составили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808,6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что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58,5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 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рублей, или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7,8%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больше, чем в 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квартале 2018 года.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Темпы </a:t>
            </a:r>
            <a:r>
              <a:rPr lang="ru-RU" sz="1400" dirty="0">
                <a:latin typeface="Arial Narrow" panose="020B0606020202030204" pitchFamily="34" charset="0"/>
              </a:rPr>
              <a:t>роста поступлений НДФЛ за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квартал 2019 года </a:t>
            </a:r>
            <a:r>
              <a:rPr lang="ru-RU" sz="1400" dirty="0" smtClean="0">
                <a:latin typeface="Arial Narrow" panose="020B0606020202030204" pitchFamily="34" charset="0"/>
              </a:rPr>
              <a:t>превышают на 1,3 п.п. </a:t>
            </a:r>
            <a:r>
              <a:rPr lang="ru-RU" sz="1400" dirty="0">
                <a:latin typeface="Arial Narrow" panose="020B0606020202030204" pitchFamily="34" charset="0"/>
              </a:rPr>
              <a:t>темп роста среднемесячной начисленной заработной </a:t>
            </a:r>
            <a:r>
              <a:rPr lang="ru-RU" sz="1400" dirty="0" smtClean="0">
                <a:latin typeface="Arial Narrow" panose="020B0606020202030204" pitchFamily="34" charset="0"/>
              </a:rPr>
              <a:t>платы </a:t>
            </a:r>
            <a:r>
              <a:rPr lang="ru-RU" sz="1400" dirty="0">
                <a:latin typeface="Arial Narrow" panose="020B0606020202030204" pitchFamily="34" charset="0"/>
              </a:rPr>
              <a:t>в номинальном выражении</a:t>
            </a:r>
            <a:r>
              <a:rPr lang="ru-RU" sz="1400" dirty="0" smtClean="0">
                <a:latin typeface="Arial Narrow" panose="020B0606020202030204" pitchFamily="34" charset="0"/>
              </a:rPr>
              <a:t> (106,5%).</a:t>
            </a:r>
            <a:endParaRPr lang="ru-RU" sz="1400" dirty="0">
              <a:latin typeface="Arial Narrow" panose="020B0606020202030204" pitchFamily="34" charset="0"/>
            </a:endParaRPr>
          </a:p>
          <a:p>
            <a:pPr indent="180000" algn="just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690811" y="1498511"/>
            <a:ext cx="111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47889538"/>
              </p:ext>
            </p:extLst>
          </p:nvPr>
        </p:nvGraphicFramePr>
        <p:xfrm>
          <a:off x="396188" y="1694646"/>
          <a:ext cx="4895891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5895989"/>
              </p:ext>
            </p:extLst>
          </p:nvPr>
        </p:nvGraphicFramePr>
        <p:xfrm>
          <a:off x="414519" y="2682189"/>
          <a:ext cx="4824536" cy="86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4519" y="2420888"/>
            <a:ext cx="40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 с доходов источником которых является налоговый агент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cap="all" dirty="0" smtClean="0"/>
              <a:t>Налог на доходы физических лиц</a:t>
            </a:r>
            <a:endParaRPr lang="ru-RU" sz="1800" cap="all" dirty="0"/>
          </a:p>
        </p:txBody>
      </p:sp>
      <p:sp>
        <p:nvSpPr>
          <p:cNvPr id="11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189" y="1621622"/>
            <a:ext cx="6591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НДФЛ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919608"/>
            <a:ext cx="8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809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0041" y="2928576"/>
            <a:ext cx="92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788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7246" y="1196752"/>
            <a:ext cx="4498770" cy="2392376"/>
            <a:chOff x="217246" y="3328248"/>
            <a:chExt cx="4230525" cy="282035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2616213163"/>
                </p:ext>
              </p:extLst>
            </p:nvPr>
          </p:nvGraphicFramePr>
          <p:xfrm>
            <a:off x="217246" y="3328248"/>
            <a:ext cx="4230525" cy="28203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 bwMode="auto">
            <a:xfrm>
              <a:off x="1887524" y="4501472"/>
              <a:ext cx="731958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-20,4%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621115" y="5343844"/>
              <a:ext cx="727509" cy="448335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+29,4%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135226" y="3693826"/>
              <a:ext cx="610947" cy="424448"/>
            </a:xfrm>
            <a:prstGeom prst="rect">
              <a:avLst/>
            </a:prstGeom>
          </p:spPr>
          <p:txBody>
            <a:bodyPr wrap="none" lIns="104105" tIns="52052" rIns="104105" bIns="52052" anchor="ctr">
              <a:normAutofit lnSpcReduction="10000"/>
            </a:bodyPr>
            <a:lstStyle/>
            <a:p>
              <a:pPr algn="r" defTabSz="1041034">
                <a:defRPr/>
              </a:pPr>
              <a:r>
                <a:rPr lang="ru-RU" b="1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</a:rPr>
                <a:t>+2,4%</a:t>
              </a:r>
              <a:endParaRPr lang="ru-RU" b="1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cap="all" dirty="0" smtClean="0">
                <a:latin typeface="Arial Narrow" panose="020B0606020202030204" pitchFamily="34" charset="0"/>
              </a:rPr>
              <a:t>Акцизы</a:t>
            </a:r>
            <a:endParaRPr lang="ru-RU" sz="1800" cap="all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956733"/>
            <a:ext cx="47301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Акцизов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поступило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299,5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рост на 2,4%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7,0 млрд рублей). На динамику поступлений акцизов оказали влияние ряд факторов:</a:t>
            </a:r>
          </a:p>
          <a:p>
            <a:pPr indent="180000" algn="just"/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r>
              <a:rPr lang="ru-RU" sz="1400" b="1" dirty="0" smtClean="0">
                <a:latin typeface="Arial Narrow" panose="020B0606020202030204" pitchFamily="34" charset="0"/>
              </a:rPr>
              <a:t> за </a:t>
            </a:r>
            <a:r>
              <a:rPr lang="ru-RU" sz="1400" b="1" dirty="0">
                <a:latin typeface="Arial Narrow" panose="020B0606020202030204" pitchFamily="34" charset="0"/>
              </a:rPr>
              <a:t>счет </a:t>
            </a:r>
            <a:r>
              <a:rPr lang="ru-RU" sz="1400" b="1" dirty="0" smtClean="0">
                <a:latin typeface="Arial Narrow" panose="020B0606020202030204" pitchFamily="34" charset="0"/>
              </a:rPr>
              <a:t>изменения объемов реализации </a:t>
            </a:r>
            <a:r>
              <a:rPr lang="ru-RU" sz="1400" dirty="0" smtClean="0">
                <a:latin typeface="Arial Narrow" panose="020B0606020202030204" pitchFamily="34" charset="0"/>
              </a:rPr>
              <a:t>поступления увеличились </a:t>
            </a:r>
            <a:r>
              <a:rPr lang="ru-RU" sz="1400" b="1" dirty="0" smtClean="0">
                <a:latin typeface="Arial Narrow" panose="020B0606020202030204" pitchFamily="34" charset="0"/>
              </a:rPr>
              <a:t>на 21,5 млрд рублей: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нефтепродукты – </a:t>
            </a:r>
            <a:r>
              <a:rPr lang="ru-RU" sz="1400" b="1" dirty="0" smtClean="0">
                <a:latin typeface="Arial Narrow" panose="020B0606020202030204" pitchFamily="34" charset="0"/>
              </a:rPr>
              <a:t>на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11,6 млрд рублей;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алкогольную продукцию </a:t>
            </a:r>
            <a:r>
              <a:rPr lang="ru-RU" sz="1400" b="1" dirty="0" smtClean="0">
                <a:latin typeface="Arial Narrow" panose="020B0606020202030204" pitchFamily="34" charset="0"/>
              </a:rPr>
              <a:t>– на 5,3 млрд рублей; </a:t>
            </a:r>
            <a:r>
              <a:rPr lang="ru-RU" sz="1400" dirty="0">
                <a:latin typeface="Arial Narrow" panose="020B0606020202030204" pitchFamily="34" charset="0"/>
              </a:rPr>
              <a:t>по акцизам на табак, предназначенный для потребления путем нагревания</a:t>
            </a:r>
            <a:r>
              <a:rPr lang="ru-RU" sz="1400" b="1" dirty="0">
                <a:latin typeface="Arial Narrow" panose="020B0606020202030204" pitchFamily="34" charset="0"/>
              </a:rPr>
              <a:t>, - </a:t>
            </a:r>
            <a:r>
              <a:rPr lang="ru-RU" sz="1400" b="1" dirty="0" smtClean="0">
                <a:latin typeface="Arial Narrow" panose="020B0606020202030204" pitchFamily="34" charset="0"/>
              </a:rPr>
              <a:t>на 1,8 млрд рублей;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пиво </a:t>
            </a:r>
            <a:r>
              <a:rPr lang="ru-RU" sz="1400" b="1" dirty="0" smtClean="0">
                <a:latin typeface="Arial Narrow" panose="020B0606020202030204" pitchFamily="34" charset="0"/>
              </a:rPr>
              <a:t>– на 1,5 млрд рублей; </a:t>
            </a:r>
            <a:r>
              <a:rPr lang="ru-RU" sz="1400" dirty="0" smtClean="0">
                <a:latin typeface="Arial Narrow" panose="020B0606020202030204" pitchFamily="34" charset="0"/>
              </a:rPr>
              <a:t>по акцизам на легковые автомобили </a:t>
            </a:r>
            <a:r>
              <a:rPr lang="ru-RU" sz="1400" b="1" dirty="0" smtClean="0">
                <a:latin typeface="Arial Narrow" panose="020B0606020202030204" pitchFamily="34" charset="0"/>
              </a:rPr>
              <a:t>– на 1,3 млрд рублей; </a:t>
            </a:r>
          </a:p>
          <a:p>
            <a:pPr indent="179388" algn="just"/>
            <a:r>
              <a:rPr lang="ru-RU" sz="1400" dirty="0" smtClean="0">
                <a:latin typeface="Arial Narrow" panose="020B0606020202030204" pitchFamily="34" charset="0"/>
              </a:rPr>
              <a:t>- </a:t>
            </a:r>
            <a:r>
              <a:rPr lang="ru-RU" sz="1400" b="1" dirty="0" smtClean="0">
                <a:latin typeface="Arial Narrow" panose="020B0606020202030204" pitchFamily="34" charset="0"/>
              </a:rPr>
              <a:t>за счет изменения законодательства:</a:t>
            </a:r>
          </a:p>
          <a:p>
            <a:pPr indent="179388" algn="just"/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части увеличения ставок </a:t>
            </a:r>
            <a:r>
              <a:rPr lang="ru-RU" sz="1400" b="1" dirty="0" smtClean="0">
                <a:latin typeface="Arial Narrow" panose="020B0606020202030204" pitchFamily="34" charset="0"/>
              </a:rPr>
              <a:t>поступления увеличились на 14,4 млрд рублей: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акцизам на табачную продукцию </a:t>
            </a:r>
            <a:r>
              <a:rPr lang="ru-RU" sz="1400" b="1" dirty="0" smtClean="0">
                <a:latin typeface="Arial Narrow" panose="020B0606020202030204" pitchFamily="34" charset="0"/>
              </a:rPr>
              <a:t>– на 13,5 млрд рублей</a:t>
            </a:r>
            <a:r>
              <a:rPr lang="ru-RU" sz="1400" dirty="0">
                <a:latin typeface="Arial Narrow" panose="020B0606020202030204" pitchFamily="34" charset="0"/>
              </a:rPr>
              <a:t>; по акцизам на нефтепродукты </a:t>
            </a:r>
            <a:r>
              <a:rPr lang="ru-RU" sz="1400" b="1" dirty="0">
                <a:latin typeface="Arial Narrow" panose="020B0606020202030204" pitchFamily="34" charset="0"/>
              </a:rPr>
              <a:t>– </a:t>
            </a:r>
            <a:r>
              <a:rPr lang="ru-RU" sz="1400" b="1" dirty="0" smtClean="0">
                <a:latin typeface="Arial Narrow" panose="020B0606020202030204" pitchFamily="34" charset="0"/>
              </a:rPr>
              <a:t>на 0,5 млрд </a:t>
            </a:r>
            <a:r>
              <a:rPr lang="ru-RU" sz="1400" b="1" dirty="0">
                <a:latin typeface="Arial Narrow" panose="020B0606020202030204" pitchFamily="34" charset="0"/>
              </a:rPr>
              <a:t>рублей</a:t>
            </a:r>
            <a:r>
              <a:rPr lang="ru-RU" sz="1400" b="1" dirty="0" smtClean="0">
                <a:latin typeface="Arial Narrow" panose="020B0606020202030204" pitchFamily="34" charset="0"/>
              </a:rPr>
              <a:t>;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акцизам на легковые автомобили</a:t>
            </a:r>
            <a:r>
              <a:rPr lang="ru-RU" sz="1400" b="1" dirty="0">
                <a:latin typeface="Arial Narrow" panose="020B0606020202030204" pitchFamily="34" charset="0"/>
              </a:rPr>
              <a:t> – </a:t>
            </a:r>
            <a:r>
              <a:rPr lang="ru-RU" sz="1400" b="1" dirty="0" smtClean="0">
                <a:latin typeface="Arial Narrow" panose="020B0606020202030204" pitchFamily="34" charset="0"/>
              </a:rPr>
              <a:t>на 0,4 млрд рублей;</a:t>
            </a:r>
          </a:p>
          <a:p>
            <a:pPr indent="179388" algn="just"/>
            <a:r>
              <a:rPr lang="ru-RU" sz="1400" dirty="0" smtClean="0">
                <a:latin typeface="Arial Narrow" panose="020B0606020202030204" pitchFamily="34" charset="0"/>
              </a:rPr>
              <a:t>в части изменения перечня подакцизных товаров</a:t>
            </a:r>
            <a:r>
              <a:rPr lang="ru-RU" sz="1400" b="1" dirty="0" smtClean="0">
                <a:latin typeface="Arial Narrow" panose="020B0606020202030204" pitchFamily="34" charset="0"/>
              </a:rPr>
              <a:t>: возмещение</a:t>
            </a:r>
            <a:r>
              <a:rPr lang="ru-RU" sz="1400" dirty="0" smtClean="0">
                <a:latin typeface="Arial Narrow" panose="020B0606020202030204" pitchFamily="34" charset="0"/>
              </a:rPr>
              <a:t> акциза </a:t>
            </a:r>
            <a:r>
              <a:rPr lang="ru-RU" sz="1400" dirty="0">
                <a:latin typeface="Arial Narrow" panose="020B0606020202030204" pitchFamily="34" charset="0"/>
              </a:rPr>
              <a:t>на нефтяное </a:t>
            </a:r>
            <a:r>
              <a:rPr lang="ru-RU" sz="1400" dirty="0" smtClean="0">
                <a:latin typeface="Arial Narrow" panose="020B0606020202030204" pitchFamily="34" charset="0"/>
              </a:rPr>
              <a:t>сырье составило </a:t>
            </a:r>
            <a:r>
              <a:rPr lang="ru-RU" sz="1400" b="1" dirty="0">
                <a:latin typeface="Arial Narrow" panose="020B0606020202030204" pitchFamily="34" charset="0"/>
              </a:rPr>
              <a:t>34,4 </a:t>
            </a:r>
            <a:r>
              <a:rPr lang="ru-RU" sz="1400" b="1" dirty="0" smtClean="0">
                <a:latin typeface="Arial Narrow" panose="020B0606020202030204" pitchFamily="34" charset="0"/>
              </a:rPr>
              <a:t>млрд рублей;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indent="180975" algn="just"/>
            <a:r>
              <a:rPr lang="ru-RU" sz="1400" b="1" dirty="0" smtClean="0">
                <a:latin typeface="Arial Narrow" panose="020B0606020202030204" pitchFamily="34" charset="0"/>
              </a:rPr>
              <a:t>- за счет изменения макроэкономических показателей </a:t>
            </a:r>
            <a:r>
              <a:rPr lang="ru-RU" sz="1400" dirty="0" smtClean="0">
                <a:latin typeface="Arial Narrow" panose="020B0606020202030204" pitchFamily="34" charset="0"/>
              </a:rPr>
              <a:t>дополнительно </a:t>
            </a:r>
            <a:r>
              <a:rPr lang="ru-RU" sz="1400" dirty="0">
                <a:latin typeface="Arial Narrow" panose="020B0606020202030204" pitchFamily="34" charset="0"/>
              </a:rPr>
              <a:t>поступило</a:t>
            </a: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5,1 млрд рублей акцизов на природный </a:t>
            </a:r>
            <a:r>
              <a:rPr lang="ru-RU" sz="1400" b="1" dirty="0">
                <a:latin typeface="Arial Narrow" panose="020B0606020202030204" pitchFamily="34" charset="0"/>
              </a:rPr>
              <a:t>газ </a:t>
            </a:r>
            <a:r>
              <a:rPr lang="ru-RU" sz="1400" dirty="0" smtClean="0">
                <a:latin typeface="Arial Narrow" panose="020B0606020202030204" pitchFamily="34" charset="0"/>
              </a:rPr>
              <a:t>(изменение цены).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588" y="3429000"/>
            <a:ext cx="422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Исполнение параметров бюджета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2019 </a:t>
            </a:r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 по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акцизам  по подакцизным товарам (продукции), производимым на территории Российской Федерации </a:t>
            </a:r>
            <a:endParaRPr lang="ru-RU" sz="12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20038304"/>
              </p:ext>
            </p:extLst>
          </p:nvPr>
        </p:nvGraphicFramePr>
        <p:xfrm>
          <a:off x="768167" y="4038598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97439" y="1072914"/>
            <a:ext cx="111561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24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млрд рублей</a:t>
            </a:r>
            <a:endParaRPr lang="ru-RU" altLang="ru-RU" sz="9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indent="0" eaLnBrk="0" hangingPunct="0"/>
            <a:endParaRPr lang="ru-RU" altLang="ru-RU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16550" y="1827638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ФБ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293445" y="2549097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КБС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23528" y="108179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КБ РФ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/>
        </p:nvSpPr>
        <p:spPr bwMode="auto">
          <a:xfrm>
            <a:off x="8418512" y="6237312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Номер слайда 3"/>
          <p:cNvSpPr>
            <a:spLocks noGrp="1"/>
          </p:cNvSpPr>
          <p:nvPr/>
        </p:nvSpPr>
        <p:spPr bwMode="auto">
          <a:xfrm>
            <a:off x="8418512" y="6161087"/>
            <a:ext cx="725488" cy="6969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642" tIns="51318" rIns="102642" bIns="5131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1026265" rtl="0" fontAlgn="auto">
              <a:lnSpc>
                <a:spcPts val="3015"/>
              </a:lnSpc>
              <a:spcBef>
                <a:spcPts val="0"/>
              </a:spcBef>
              <a:spcAft>
                <a:spcPts val="0"/>
              </a:spcAft>
              <a:defRPr sz="3400" kern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lvl2pPr marL="512763" indent="-55563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025525" indent="-111125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538288" indent="-166688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1050" indent="-222250" algn="l" defTabSz="10255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1025525" fontAlgn="base">
              <a:lnSpc>
                <a:spcPts val="3013"/>
              </a:lnSpc>
              <a:spcBef>
                <a:spcPct val="0"/>
              </a:spcBef>
              <a:spcAft>
                <a:spcPct val="0"/>
              </a:spcAft>
              <a:defRPr/>
            </a:pPr>
            <a:fld id="{08CBB1FD-9B8F-4C48-831E-567E501D321B}" type="slidenum">
              <a:rPr lang="ru-RU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pPr defTabSz="1025525" fontAlgn="base">
                <a:lnSpc>
                  <a:spcPts val="3013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8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24355</TotalTime>
  <Words>4457</Words>
  <Application>Microsoft Office PowerPoint</Application>
  <PresentationFormat>Экран (4:3)</PresentationFormat>
  <Paragraphs>680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2_Тема Office</vt:lpstr>
      <vt:lpstr>ФЕДЕРАЛЬНАЯ НАЛОГОВАЯ СЛУЖБА</vt:lpstr>
      <vt:lpstr>Динамика ключевых социально-экономических показателей</vt:lpstr>
      <vt:lpstr>Государственные финансы</vt:lpstr>
      <vt:lpstr>Поступление администрируемых ФНС России доходов  в консолидированный бюджет Российской Федерации в январе-марте 2019 года</vt:lpstr>
      <vt:lpstr>Поступление администрируемых ФНС России доходов в федеральный бюджет и консолидированные бюджеты субъектов Российской Федерации в январе-марте 2019 года</vt:lpstr>
      <vt:lpstr>Налог на прибыль организаций</vt:lpstr>
      <vt:lpstr>Налог на добавленную стоимость</vt:lpstr>
      <vt:lpstr>Налог на доходы физических лиц</vt:lpstr>
      <vt:lpstr>Акцизы</vt:lpstr>
      <vt:lpstr>Налог на добычу полезных ископаемых</vt:lpstr>
      <vt:lpstr>Имущественные налоги</vt:lpstr>
      <vt:lpstr>Утилизационный сбор</vt:lpstr>
      <vt:lpstr>Налоги, уплачиваемые в связи с применением специальных налоговых режимов*</vt:lpstr>
      <vt:lpstr>Страховые взносы на обязательное социальное страхование</vt:lpstr>
      <vt:lpstr>Контрольная работа</vt:lpstr>
      <vt:lpstr>Камеральный контроль</vt:lpstr>
      <vt:lpstr>Налоговый контроль цен  </vt:lpstr>
      <vt:lpstr>Валютный контроль  </vt:lpstr>
      <vt:lpstr>Задолженность</vt:lpstr>
      <vt:lpstr>Обеспечение процедур банкротства</vt:lpstr>
      <vt:lpstr>Досудебное урегулирование налоговых споров</vt:lpstr>
      <vt:lpstr>Судебная работа налоговых органов</vt:lpstr>
      <vt:lpstr>Контрольно-кассовая техника  </vt:lpstr>
      <vt:lpstr>Государственная регистрация и учет налогоплательщиков</vt:lpstr>
      <vt:lpstr>Официальный сайт ФНС России и сервисы</vt:lpstr>
      <vt:lpstr>Оказание услуг налогоплательщикам</vt:lpstr>
      <vt:lpstr>Презентация PowerPoint</vt:lpstr>
      <vt:lpstr>Администрирование крупнейших налогоплательщиков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Екатерина Вячеславовна</dc:creator>
  <cp:lastModifiedBy>Алексеева Екатерина Сергеевна</cp:lastModifiedBy>
  <cp:revision>1602</cp:revision>
  <cp:lastPrinted>2019-05-28T14:14:06Z</cp:lastPrinted>
  <dcterms:created xsi:type="dcterms:W3CDTF">2017-10-17T15:39:05Z</dcterms:created>
  <dcterms:modified xsi:type="dcterms:W3CDTF">2019-05-28T14:17:39Z</dcterms:modified>
</cp:coreProperties>
</file>